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18288000" cy="10287000"/>
  <p:notesSz cx="6858000" cy="9144000"/>
  <p:embeddedFontLst>
    <p:embeddedFont>
      <p:font typeface="Gotham" panose="020B0604020202020204" charset="0"/>
      <p:regular r:id="rId28"/>
    </p:embeddedFont>
    <p:embeddedFont>
      <p:font typeface="Times New Roman Condensed" panose="020B0604020202020204" charset="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29"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svg>
</file>

<file path=ppt/media/image3.jpeg>
</file>

<file path=ppt/media/image4.png>
</file>

<file path=ppt/media/image5.sv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4490515" y="-2377820"/>
            <a:ext cx="19285436" cy="15042640"/>
          </a:xfrm>
          <a:custGeom>
            <a:avLst/>
            <a:gdLst/>
            <a:ahLst/>
            <a:cxnLst/>
            <a:rect l="l" t="t" r="r" b="b"/>
            <a:pathLst>
              <a:path w="19285436" h="15042640">
                <a:moveTo>
                  <a:pt x="0" y="0"/>
                </a:moveTo>
                <a:lnTo>
                  <a:pt x="19285437" y="0"/>
                </a:lnTo>
                <a:lnTo>
                  <a:pt x="19285437" y="15042640"/>
                </a:lnTo>
                <a:lnTo>
                  <a:pt x="0" y="15042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a:p>
        </p:txBody>
      </p:sp>
      <p:sp>
        <p:nvSpPr>
          <p:cNvPr id="3" name="Freeform 3"/>
          <p:cNvSpPr/>
          <p:nvPr/>
        </p:nvSpPr>
        <p:spPr>
          <a:xfrm>
            <a:off x="10609384" y="137520"/>
            <a:ext cx="7069454" cy="9120780"/>
          </a:xfrm>
          <a:custGeom>
            <a:avLst/>
            <a:gdLst/>
            <a:ahLst/>
            <a:cxnLst/>
            <a:rect l="l" t="t" r="r" b="b"/>
            <a:pathLst>
              <a:path w="7069454" h="9120780">
                <a:moveTo>
                  <a:pt x="0" y="0"/>
                </a:moveTo>
                <a:lnTo>
                  <a:pt x="7069454" y="0"/>
                </a:lnTo>
                <a:lnTo>
                  <a:pt x="7069454" y="9120780"/>
                </a:lnTo>
                <a:lnTo>
                  <a:pt x="0" y="9120780"/>
                </a:lnTo>
                <a:lnTo>
                  <a:pt x="0" y="0"/>
                </a:lnTo>
                <a:close/>
              </a:path>
            </a:pathLst>
          </a:custGeom>
          <a:blipFill>
            <a:blip r:embed="rId4"/>
            <a:stretch>
              <a:fillRect l="-15082" r="-13934"/>
            </a:stretch>
          </a:blipFill>
        </p:spPr>
        <p:txBody>
          <a:bodyPr/>
          <a:lstStyle/>
          <a:p>
            <a:endParaRPr lang="en-IN"/>
          </a:p>
        </p:txBody>
      </p:sp>
      <p:sp>
        <p:nvSpPr>
          <p:cNvPr id="4" name="TextBox 4"/>
          <p:cNvSpPr txBox="1"/>
          <p:nvPr/>
        </p:nvSpPr>
        <p:spPr>
          <a:xfrm>
            <a:off x="172167" y="3565526"/>
            <a:ext cx="10437217" cy="3346449"/>
          </a:xfrm>
          <a:prstGeom prst="rect">
            <a:avLst/>
          </a:prstGeom>
        </p:spPr>
        <p:txBody>
          <a:bodyPr lIns="0" tIns="0" rIns="0" bIns="0" rtlCol="0" anchor="t">
            <a:spAutoFit/>
          </a:bodyPr>
          <a:lstStyle/>
          <a:p>
            <a:pPr algn="l">
              <a:lnSpc>
                <a:spcPts val="7999"/>
              </a:lnSpc>
            </a:pPr>
            <a:r>
              <a:rPr lang="en-US" sz="9999" spc="-379">
                <a:solidFill>
                  <a:srgbClr val="256671"/>
                </a:solidFill>
                <a:latin typeface="Times New Roman Condensed"/>
                <a:ea typeface="Times New Roman Condensed"/>
                <a:cs typeface="Times New Roman Condensed"/>
                <a:sym typeface="Times New Roman Condensed"/>
              </a:rPr>
              <a:t>SOL NOVA ENERGY PVT LTD</a:t>
            </a:r>
          </a:p>
          <a:p>
            <a:pPr algn="l">
              <a:lnSpc>
                <a:spcPts val="7999"/>
              </a:lnSpc>
            </a:pPr>
            <a:endParaRPr lang="en-US" sz="9999" spc="-379">
              <a:solidFill>
                <a:srgbClr val="256671"/>
              </a:solidFill>
              <a:latin typeface="Times New Roman Condensed"/>
              <a:ea typeface="Times New Roman Condensed"/>
              <a:cs typeface="Times New Roman Condensed"/>
              <a:sym typeface="Times New Roman Condensed"/>
            </a:endParaRPr>
          </a:p>
        </p:txBody>
      </p:sp>
      <p:sp>
        <p:nvSpPr>
          <p:cNvPr id="5" name="TextBox 5"/>
          <p:cNvSpPr txBox="1"/>
          <p:nvPr/>
        </p:nvSpPr>
        <p:spPr>
          <a:xfrm>
            <a:off x="172167" y="6854824"/>
            <a:ext cx="10437217" cy="3191509"/>
          </a:xfrm>
          <a:prstGeom prst="rect">
            <a:avLst/>
          </a:prstGeom>
        </p:spPr>
        <p:txBody>
          <a:bodyPr lIns="0" tIns="0" rIns="0" bIns="0" rtlCol="0" anchor="t">
            <a:spAutoFit/>
          </a:bodyPr>
          <a:lstStyle/>
          <a:p>
            <a:pPr algn="l">
              <a:lnSpc>
                <a:spcPts val="3640"/>
              </a:lnSpc>
            </a:pPr>
            <a:r>
              <a:rPr lang="en-US" sz="2600">
                <a:solidFill>
                  <a:srgbClr val="256671"/>
                </a:solidFill>
                <a:latin typeface="Gotham"/>
                <a:ea typeface="Gotham"/>
                <a:cs typeface="Gotham"/>
                <a:sym typeface="Gotham"/>
              </a:rPr>
              <a:t>TEAM MEMBERS:</a:t>
            </a:r>
          </a:p>
          <a:p>
            <a:pPr marL="561347" lvl="1" indent="-280674" algn="l">
              <a:lnSpc>
                <a:spcPts val="3640"/>
              </a:lnSpc>
              <a:buFont typeface="Arial"/>
              <a:buChar char="•"/>
            </a:pPr>
            <a:r>
              <a:rPr lang="en-US" sz="2600">
                <a:solidFill>
                  <a:srgbClr val="256671"/>
                </a:solidFill>
                <a:latin typeface="Gotham"/>
                <a:ea typeface="Gotham"/>
                <a:cs typeface="Gotham"/>
                <a:sym typeface="Gotham"/>
              </a:rPr>
              <a:t>AMAN SINGH – MBA25056</a:t>
            </a:r>
          </a:p>
          <a:p>
            <a:pPr marL="561347" lvl="1" indent="-280674" algn="l">
              <a:lnSpc>
                <a:spcPts val="3640"/>
              </a:lnSpc>
              <a:buFont typeface="Arial"/>
              <a:buChar char="•"/>
            </a:pPr>
            <a:r>
              <a:rPr lang="en-US" sz="2600">
                <a:solidFill>
                  <a:srgbClr val="256671"/>
                </a:solidFill>
                <a:latin typeface="Gotham"/>
                <a:ea typeface="Gotham"/>
                <a:cs typeface="Gotham"/>
                <a:sym typeface="Gotham"/>
              </a:rPr>
              <a:t>KSHITIJ BARANWAL – MBA25243</a:t>
            </a:r>
          </a:p>
          <a:p>
            <a:pPr marL="561347" lvl="1" indent="-280674" algn="l">
              <a:lnSpc>
                <a:spcPts val="3640"/>
              </a:lnSpc>
              <a:buFont typeface="Arial"/>
              <a:buChar char="•"/>
            </a:pPr>
            <a:r>
              <a:rPr lang="en-US" sz="2600">
                <a:solidFill>
                  <a:srgbClr val="256671"/>
                </a:solidFill>
                <a:latin typeface="Gotham"/>
                <a:ea typeface="Gotham"/>
                <a:cs typeface="Gotham"/>
                <a:sym typeface="Gotham"/>
              </a:rPr>
              <a:t>ANISH DEY – MBA25058</a:t>
            </a:r>
          </a:p>
          <a:p>
            <a:pPr marL="561347" lvl="1" indent="-280674" algn="l">
              <a:lnSpc>
                <a:spcPts val="3640"/>
              </a:lnSpc>
              <a:buFont typeface="Arial"/>
              <a:buChar char="•"/>
            </a:pPr>
            <a:r>
              <a:rPr lang="en-US" sz="2600">
                <a:solidFill>
                  <a:srgbClr val="256671"/>
                </a:solidFill>
                <a:latin typeface="Gotham"/>
                <a:ea typeface="Gotham"/>
                <a:cs typeface="Gotham"/>
                <a:sym typeface="Gotham"/>
              </a:rPr>
              <a:t>PRATEEK SAGAR – MBA25078</a:t>
            </a:r>
          </a:p>
          <a:p>
            <a:pPr marL="561347" lvl="1" indent="-280674" algn="l">
              <a:lnSpc>
                <a:spcPts val="3640"/>
              </a:lnSpc>
              <a:buFont typeface="Arial"/>
              <a:buChar char="•"/>
            </a:pPr>
            <a:r>
              <a:rPr lang="en-US" sz="2600">
                <a:solidFill>
                  <a:srgbClr val="256671"/>
                </a:solidFill>
                <a:latin typeface="Gotham"/>
                <a:ea typeface="Gotham"/>
                <a:cs typeface="Gotham"/>
                <a:sym typeface="Gotham"/>
              </a:rPr>
              <a:t>ROHIT GHOSH – MBA25084</a:t>
            </a:r>
          </a:p>
          <a:p>
            <a:pPr marL="561347" lvl="1" indent="-280674" algn="l">
              <a:lnSpc>
                <a:spcPts val="3640"/>
              </a:lnSpc>
              <a:buFont typeface="Arial"/>
              <a:buChar char="•"/>
            </a:pPr>
            <a:r>
              <a:rPr lang="en-US" sz="2600">
                <a:solidFill>
                  <a:srgbClr val="256671"/>
                </a:solidFill>
                <a:latin typeface="Gotham"/>
                <a:ea typeface="Gotham"/>
                <a:cs typeface="Gotham"/>
                <a:sym typeface="Gotham"/>
              </a:rPr>
              <a:t>ADHIRAJ SINGH – MBA25053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Freeform 3"/>
          <p:cNvSpPr/>
          <p:nvPr/>
        </p:nvSpPr>
        <p:spPr>
          <a:xfrm>
            <a:off x="11147654" y="2141289"/>
            <a:ext cx="5619741" cy="5619741"/>
          </a:xfrm>
          <a:custGeom>
            <a:avLst/>
            <a:gdLst/>
            <a:ahLst/>
            <a:cxnLst/>
            <a:rect l="l" t="t" r="r" b="b"/>
            <a:pathLst>
              <a:path w="5619741" h="5619741">
                <a:moveTo>
                  <a:pt x="0" y="0"/>
                </a:moveTo>
                <a:lnTo>
                  <a:pt x="5619741" y="0"/>
                </a:lnTo>
                <a:lnTo>
                  <a:pt x="5619741" y="5619741"/>
                </a:lnTo>
                <a:lnTo>
                  <a:pt x="0" y="5619741"/>
                </a:lnTo>
                <a:lnTo>
                  <a:pt x="0" y="0"/>
                </a:lnTo>
                <a:close/>
              </a:path>
            </a:pathLst>
          </a:custGeom>
          <a:blipFill>
            <a:blip r:embed="rId4"/>
            <a:stretch>
              <a:fillRect/>
            </a:stretch>
          </a:blipFill>
        </p:spPr>
        <p:txBody>
          <a:bodyPr/>
          <a:lstStyle/>
          <a:p>
            <a:endParaRPr lang="en-IN"/>
          </a:p>
        </p:txBody>
      </p:sp>
      <p:sp>
        <p:nvSpPr>
          <p:cNvPr id="4" name="TextBox 4"/>
          <p:cNvSpPr txBox="1"/>
          <p:nvPr/>
        </p:nvSpPr>
        <p:spPr>
          <a:xfrm>
            <a:off x="6252746" y="716915"/>
            <a:ext cx="5782509"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COMPANY OVERVIEW</a:t>
            </a:r>
          </a:p>
        </p:txBody>
      </p:sp>
      <p:sp>
        <p:nvSpPr>
          <p:cNvPr id="5" name="TextBox 5"/>
          <p:cNvSpPr txBox="1"/>
          <p:nvPr/>
        </p:nvSpPr>
        <p:spPr>
          <a:xfrm>
            <a:off x="1028700" y="2380040"/>
            <a:ext cx="9593107" cy="53809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Name: SolNova Energy Pvt. Ltd.</a:t>
            </a:r>
          </a:p>
          <a:p>
            <a:pPr marL="734059" lvl="1" indent="-367030" algn="just">
              <a:lnSpc>
                <a:spcPts val="4759"/>
              </a:lnSpc>
              <a:buFont typeface="Arial"/>
              <a:buChar char="•"/>
            </a:pPr>
            <a:r>
              <a:rPr lang="en-US" sz="3399">
                <a:solidFill>
                  <a:srgbClr val="256671"/>
                </a:solidFill>
                <a:latin typeface="Gotham"/>
                <a:ea typeface="Gotham"/>
                <a:cs typeface="Gotham"/>
                <a:sym typeface="Gotham"/>
              </a:rPr>
              <a:t>Founded: 2022 | HQ: Pune, India</a:t>
            </a:r>
          </a:p>
          <a:p>
            <a:pPr marL="734059" lvl="1" indent="-367030" algn="just">
              <a:lnSpc>
                <a:spcPts val="4759"/>
              </a:lnSpc>
              <a:buFont typeface="Arial"/>
              <a:buChar char="•"/>
            </a:pPr>
            <a:r>
              <a:rPr lang="en-US" sz="3399">
                <a:solidFill>
                  <a:srgbClr val="256671"/>
                </a:solidFill>
                <a:latin typeface="Gotham"/>
                <a:ea typeface="Gotham"/>
                <a:cs typeface="Gotham"/>
                <a:sym typeface="Gotham"/>
              </a:rPr>
              <a:t>Business Scope:</a:t>
            </a:r>
          </a:p>
          <a:p>
            <a:pPr marL="1468119" lvl="2" indent="-489373" algn="just">
              <a:lnSpc>
                <a:spcPts val="4759"/>
              </a:lnSpc>
              <a:buFont typeface="Arial"/>
              <a:buChar char="⚬"/>
            </a:pPr>
            <a:r>
              <a:rPr lang="en-US" sz="3399">
                <a:solidFill>
                  <a:srgbClr val="256671"/>
                </a:solidFill>
                <a:latin typeface="Gotham"/>
                <a:ea typeface="Gotham"/>
                <a:cs typeface="Gotham"/>
                <a:sym typeface="Gotham"/>
              </a:rPr>
              <a:t>Solar manufacturing &amp; installation</a:t>
            </a:r>
          </a:p>
          <a:p>
            <a:pPr marL="1468119" lvl="2" indent="-489373" algn="just">
              <a:lnSpc>
                <a:spcPts val="4759"/>
              </a:lnSpc>
              <a:buFont typeface="Arial"/>
              <a:buChar char="⚬"/>
            </a:pPr>
            <a:r>
              <a:rPr lang="en-US" sz="3399">
                <a:solidFill>
                  <a:srgbClr val="256671"/>
                </a:solidFill>
                <a:latin typeface="Gotham"/>
                <a:ea typeface="Gotham"/>
                <a:cs typeface="Gotham"/>
                <a:sym typeface="Gotham"/>
              </a:rPr>
              <a:t>Microgrid solutions for rural areas</a:t>
            </a:r>
          </a:p>
          <a:p>
            <a:pPr marL="1468119" lvl="2" indent="-489373" algn="just">
              <a:lnSpc>
                <a:spcPts val="4759"/>
              </a:lnSpc>
              <a:buFont typeface="Arial"/>
              <a:buChar char="⚬"/>
            </a:pPr>
            <a:r>
              <a:rPr lang="en-US" sz="3399">
                <a:solidFill>
                  <a:srgbClr val="256671"/>
                </a:solidFill>
                <a:latin typeface="Gotham"/>
                <a:ea typeface="Gotham"/>
                <a:cs typeface="Gotham"/>
                <a:sym typeface="Gotham"/>
              </a:rPr>
              <a:t>Carbon footprint consultancy</a:t>
            </a:r>
          </a:p>
          <a:p>
            <a:pPr marL="734059" lvl="1" indent="-367030" algn="just">
              <a:lnSpc>
                <a:spcPts val="4759"/>
              </a:lnSpc>
              <a:buFont typeface="Arial"/>
              <a:buChar char="•"/>
            </a:pPr>
            <a:r>
              <a:rPr lang="en-US" sz="3399">
                <a:solidFill>
                  <a:srgbClr val="256671"/>
                </a:solidFill>
                <a:latin typeface="Gotham"/>
                <a:ea typeface="Gotham"/>
                <a:cs typeface="Gotham"/>
                <a:sym typeface="Gotham"/>
              </a:rPr>
              <a:t>Goal: Make solar power affordable, accessible, reliable</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Freeform 3"/>
          <p:cNvSpPr/>
          <p:nvPr/>
        </p:nvSpPr>
        <p:spPr>
          <a:xfrm>
            <a:off x="11147654" y="2141289"/>
            <a:ext cx="5619741" cy="5619741"/>
          </a:xfrm>
          <a:custGeom>
            <a:avLst/>
            <a:gdLst/>
            <a:ahLst/>
            <a:cxnLst/>
            <a:rect l="l" t="t" r="r" b="b"/>
            <a:pathLst>
              <a:path w="5619741" h="5619741">
                <a:moveTo>
                  <a:pt x="0" y="0"/>
                </a:moveTo>
                <a:lnTo>
                  <a:pt x="5619741" y="0"/>
                </a:lnTo>
                <a:lnTo>
                  <a:pt x="5619741" y="5619741"/>
                </a:lnTo>
                <a:lnTo>
                  <a:pt x="0" y="5619741"/>
                </a:lnTo>
                <a:lnTo>
                  <a:pt x="0" y="0"/>
                </a:lnTo>
                <a:close/>
              </a:path>
            </a:pathLst>
          </a:custGeom>
          <a:blipFill>
            <a:blip r:embed="rId4"/>
            <a:stretch>
              <a:fillRect/>
            </a:stretch>
          </a:blipFill>
        </p:spPr>
        <p:txBody>
          <a:bodyPr/>
          <a:lstStyle/>
          <a:p>
            <a:endParaRPr lang="en-IN"/>
          </a:p>
        </p:txBody>
      </p:sp>
      <p:sp>
        <p:nvSpPr>
          <p:cNvPr id="4" name="TextBox 4"/>
          <p:cNvSpPr txBox="1"/>
          <p:nvPr/>
        </p:nvSpPr>
        <p:spPr>
          <a:xfrm>
            <a:off x="6994565" y="716915"/>
            <a:ext cx="4298871"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LOGO ANALYSIS</a:t>
            </a:r>
          </a:p>
        </p:txBody>
      </p:sp>
      <p:sp>
        <p:nvSpPr>
          <p:cNvPr id="5" name="TextBox 5"/>
          <p:cNvSpPr txBox="1"/>
          <p:nvPr/>
        </p:nvSpPr>
        <p:spPr>
          <a:xfrm>
            <a:off x="1028700" y="2380040"/>
            <a:ext cx="9593107" cy="718121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Design: Golden sun over teal horizon, infinity symbol rays</a:t>
            </a:r>
          </a:p>
          <a:p>
            <a:pPr marL="734059" lvl="1" indent="-367030" algn="just">
              <a:lnSpc>
                <a:spcPts val="4759"/>
              </a:lnSpc>
              <a:buFont typeface="Arial"/>
              <a:buChar char="•"/>
            </a:pPr>
            <a:r>
              <a:rPr lang="en-US" sz="3399">
                <a:solidFill>
                  <a:srgbClr val="256671"/>
                </a:solidFill>
                <a:latin typeface="Gotham"/>
                <a:ea typeface="Gotham"/>
                <a:cs typeface="Gotham"/>
                <a:sym typeface="Gotham"/>
              </a:rPr>
              <a:t>Meaning: Endless renewable energy, optimism, sustainability</a:t>
            </a:r>
          </a:p>
          <a:p>
            <a:pPr marL="734059" lvl="1" indent="-367030" algn="just">
              <a:lnSpc>
                <a:spcPts val="4759"/>
              </a:lnSpc>
              <a:buFont typeface="Arial"/>
              <a:buChar char="•"/>
            </a:pPr>
            <a:r>
              <a:rPr lang="en-US" sz="3399">
                <a:solidFill>
                  <a:srgbClr val="256671"/>
                </a:solidFill>
                <a:latin typeface="Gotham"/>
                <a:ea typeface="Gotham"/>
                <a:cs typeface="Gotham"/>
                <a:sym typeface="Gotham"/>
              </a:rPr>
              <a:t>Color Palette:</a:t>
            </a:r>
          </a:p>
          <a:p>
            <a:pPr marL="1468119" lvl="2" indent="-489373" algn="just">
              <a:lnSpc>
                <a:spcPts val="4759"/>
              </a:lnSpc>
              <a:buFont typeface="Arial"/>
              <a:buChar char="⚬"/>
            </a:pPr>
            <a:r>
              <a:rPr lang="en-US" sz="3399">
                <a:solidFill>
                  <a:srgbClr val="256671"/>
                </a:solidFill>
                <a:latin typeface="Gotham"/>
                <a:ea typeface="Gotham"/>
                <a:cs typeface="Gotham"/>
                <a:sym typeface="Gotham"/>
              </a:rPr>
              <a:t>Sunburst Yellow → energy, warmth</a:t>
            </a:r>
          </a:p>
          <a:p>
            <a:pPr marL="1468119" lvl="2" indent="-489373" algn="just">
              <a:lnSpc>
                <a:spcPts val="4759"/>
              </a:lnSpc>
              <a:buFont typeface="Arial"/>
              <a:buChar char="⚬"/>
            </a:pPr>
            <a:r>
              <a:rPr lang="en-US" sz="3399">
                <a:solidFill>
                  <a:srgbClr val="256671"/>
                </a:solidFill>
                <a:latin typeface="Gotham"/>
                <a:ea typeface="Gotham"/>
                <a:cs typeface="Gotham"/>
                <a:sym typeface="Gotham"/>
              </a:rPr>
              <a:t>Ocean Teal → water, calm, sustainability</a:t>
            </a:r>
          </a:p>
          <a:p>
            <a:pPr marL="1468119" lvl="2" indent="-489373" algn="just">
              <a:lnSpc>
                <a:spcPts val="4759"/>
              </a:lnSpc>
              <a:buFont typeface="Arial"/>
              <a:buChar char="⚬"/>
            </a:pPr>
            <a:r>
              <a:rPr lang="en-US" sz="3399">
                <a:solidFill>
                  <a:srgbClr val="256671"/>
                </a:solidFill>
                <a:latin typeface="Gotham"/>
                <a:ea typeface="Gotham"/>
                <a:cs typeface="Gotham"/>
                <a:sym typeface="Gotham"/>
              </a:rPr>
              <a:t>Deep Charcoal → grounded, professional</a:t>
            </a:r>
          </a:p>
          <a:p>
            <a:pPr marL="1468119" lvl="2" indent="-489373" algn="just">
              <a:lnSpc>
                <a:spcPts val="4759"/>
              </a:lnSpc>
              <a:buFont typeface="Arial"/>
              <a:buChar char="⚬"/>
            </a:pPr>
            <a:r>
              <a:rPr lang="en-US" sz="3399">
                <a:solidFill>
                  <a:srgbClr val="256671"/>
                </a:solidFill>
                <a:latin typeface="Gotham"/>
                <a:ea typeface="Gotham"/>
                <a:cs typeface="Gotham"/>
                <a:sym typeface="Gotham"/>
              </a:rPr>
              <a:t>Black → sharp, modern contrast</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5799118" y="716915"/>
            <a:ext cx="6689765"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MISSION, VISION, VALUES</a:t>
            </a:r>
          </a:p>
        </p:txBody>
      </p:sp>
      <p:sp>
        <p:nvSpPr>
          <p:cNvPr id="4" name="TextBox 4"/>
          <p:cNvSpPr txBox="1"/>
          <p:nvPr/>
        </p:nvSpPr>
        <p:spPr>
          <a:xfrm>
            <a:off x="1028700" y="2380040"/>
            <a:ext cx="16230600" cy="59810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Mission: Empower communities with clean, affordable solar energy</a:t>
            </a:r>
          </a:p>
          <a:p>
            <a:pPr marL="734059" lvl="1" indent="-367030" algn="just">
              <a:lnSpc>
                <a:spcPts val="4759"/>
              </a:lnSpc>
              <a:buFont typeface="Arial"/>
              <a:buChar char="•"/>
            </a:pPr>
            <a:r>
              <a:rPr lang="en-US" sz="3399">
                <a:solidFill>
                  <a:srgbClr val="256671"/>
                </a:solidFill>
                <a:latin typeface="Gotham"/>
                <a:ea typeface="Gotham"/>
                <a:cs typeface="Gotham"/>
                <a:sym typeface="Gotham"/>
              </a:rPr>
              <a:t>Vision: Make solar India’s primary energy source; carbon-neutral by 2040</a:t>
            </a:r>
          </a:p>
          <a:p>
            <a:pPr marL="734059" lvl="1" indent="-367030" algn="just">
              <a:lnSpc>
                <a:spcPts val="4759"/>
              </a:lnSpc>
              <a:buFont typeface="Arial"/>
              <a:buChar char="•"/>
            </a:pPr>
            <a:r>
              <a:rPr lang="en-US" sz="3399">
                <a:solidFill>
                  <a:srgbClr val="256671"/>
                </a:solidFill>
                <a:latin typeface="Gotham"/>
                <a:ea typeface="Gotham"/>
                <a:cs typeface="Gotham"/>
                <a:sym typeface="Gotham"/>
              </a:rPr>
              <a:t>Core Values:</a:t>
            </a:r>
          </a:p>
          <a:p>
            <a:pPr marL="1468119" lvl="2" indent="-489373" algn="just">
              <a:lnSpc>
                <a:spcPts val="4759"/>
              </a:lnSpc>
              <a:buFont typeface="Arial"/>
              <a:buChar char="⚬"/>
            </a:pPr>
            <a:r>
              <a:rPr lang="en-US" sz="3399">
                <a:solidFill>
                  <a:srgbClr val="256671"/>
                </a:solidFill>
                <a:latin typeface="Gotham"/>
                <a:ea typeface="Gotham"/>
                <a:cs typeface="Gotham"/>
                <a:sym typeface="Gotham"/>
              </a:rPr>
              <a:t>Sustainability</a:t>
            </a:r>
          </a:p>
          <a:p>
            <a:pPr marL="1468119" lvl="2" indent="-489373" algn="just">
              <a:lnSpc>
                <a:spcPts val="4759"/>
              </a:lnSpc>
              <a:buFont typeface="Arial"/>
              <a:buChar char="⚬"/>
            </a:pPr>
            <a:r>
              <a:rPr lang="en-US" sz="3399">
                <a:solidFill>
                  <a:srgbClr val="256671"/>
                </a:solidFill>
                <a:latin typeface="Gotham"/>
                <a:ea typeface="Gotham"/>
                <a:cs typeface="Gotham"/>
                <a:sym typeface="Gotham"/>
              </a:rPr>
              <a:t>Innovation</a:t>
            </a:r>
          </a:p>
          <a:p>
            <a:pPr marL="1468119" lvl="2" indent="-489373" algn="just">
              <a:lnSpc>
                <a:spcPts val="4759"/>
              </a:lnSpc>
              <a:buFont typeface="Arial"/>
              <a:buChar char="⚬"/>
            </a:pPr>
            <a:r>
              <a:rPr lang="en-US" sz="3399">
                <a:solidFill>
                  <a:srgbClr val="256671"/>
                </a:solidFill>
                <a:latin typeface="Gotham"/>
                <a:ea typeface="Gotham"/>
                <a:cs typeface="Gotham"/>
                <a:sym typeface="Gotham"/>
              </a:rPr>
              <a:t>Accessibility</a:t>
            </a:r>
          </a:p>
          <a:p>
            <a:pPr marL="1468119" lvl="2" indent="-489373" algn="just">
              <a:lnSpc>
                <a:spcPts val="4759"/>
              </a:lnSpc>
              <a:buFont typeface="Arial"/>
              <a:buChar char="⚬"/>
            </a:pPr>
            <a:r>
              <a:rPr lang="en-US" sz="3399">
                <a:solidFill>
                  <a:srgbClr val="256671"/>
                </a:solidFill>
                <a:latin typeface="Gotham"/>
                <a:ea typeface="Gotham"/>
                <a:cs typeface="Gotham"/>
                <a:sym typeface="Gotham"/>
              </a:rPr>
              <a:t>Integrity</a:t>
            </a:r>
          </a:p>
          <a:p>
            <a:pPr marL="1468119" lvl="2" indent="-489373" algn="just">
              <a:lnSpc>
                <a:spcPts val="4759"/>
              </a:lnSpc>
              <a:buFont typeface="Arial"/>
              <a:buChar char="⚬"/>
            </a:pPr>
            <a:r>
              <a:rPr lang="en-US" sz="3399">
                <a:solidFill>
                  <a:srgbClr val="256671"/>
                </a:solidFill>
                <a:latin typeface="Gotham"/>
                <a:ea typeface="Gotham"/>
                <a:cs typeface="Gotham"/>
                <a:sym typeface="Gotham"/>
              </a:rPr>
              <a:t>Collaboration</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STAKEHOLDERS</a:t>
            </a:r>
          </a:p>
        </p:txBody>
      </p:sp>
      <p:sp>
        <p:nvSpPr>
          <p:cNvPr id="4" name="TextBox 4"/>
          <p:cNvSpPr txBox="1"/>
          <p:nvPr/>
        </p:nvSpPr>
        <p:spPr>
          <a:xfrm>
            <a:off x="1028700" y="1468772"/>
            <a:ext cx="16230600" cy="8757927"/>
          </a:xfrm>
          <a:prstGeom prst="rect">
            <a:avLst/>
          </a:prstGeom>
        </p:spPr>
        <p:txBody>
          <a:bodyPr lIns="0" tIns="0" rIns="0" bIns="0" rtlCol="0" anchor="t">
            <a:spAutoFit/>
          </a:bodyPr>
          <a:lstStyle/>
          <a:p>
            <a:pPr marL="771786" lvl="1" indent="-385893" algn="just">
              <a:lnSpc>
                <a:spcPts val="5004"/>
              </a:lnSpc>
              <a:buFont typeface="Arial"/>
              <a:buChar char="•"/>
            </a:pPr>
            <a:r>
              <a:rPr lang="en-US" sz="3574" dirty="0">
                <a:solidFill>
                  <a:srgbClr val="256671"/>
                </a:solidFill>
                <a:latin typeface="Gotham"/>
                <a:ea typeface="Gotham"/>
                <a:cs typeface="Gotham"/>
                <a:sym typeface="Gotham"/>
              </a:rPr>
              <a:t>Internal: </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Founders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Board</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Engineers, Technicians, Sales/Admin, R&amp;D, Operations </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Finance</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Legal</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External: </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Customers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Suppliers,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Government</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NGOs </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Investors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 Local communities, Educational institutions</a:t>
            </a:r>
          </a:p>
          <a:p>
            <a:pPr algn="just">
              <a:lnSpc>
                <a:spcPts val="5004"/>
              </a:lnSpc>
              <a:spcBef>
                <a:spcPct val="0"/>
              </a:spcBef>
            </a:pPr>
            <a:endParaRPr lang="en-US" sz="3574" dirty="0">
              <a:solidFill>
                <a:srgbClr val="256671"/>
              </a:solidFill>
              <a:latin typeface="Gotham"/>
              <a:ea typeface="Gotham"/>
              <a:cs typeface="Gotham"/>
              <a:sym typeface="Gotha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699" y="716915"/>
            <a:ext cx="16230599"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INTERNAL STAKEHOLDERS AND RATIONALE</a:t>
            </a:r>
          </a:p>
        </p:txBody>
      </p:sp>
      <p:sp>
        <p:nvSpPr>
          <p:cNvPr id="4" name="TextBox 4"/>
          <p:cNvSpPr txBox="1"/>
          <p:nvPr/>
        </p:nvSpPr>
        <p:spPr>
          <a:xfrm>
            <a:off x="1028699" y="2184632"/>
            <a:ext cx="16230600" cy="7357752"/>
          </a:xfrm>
          <a:prstGeom prst="rect">
            <a:avLst/>
          </a:prstGeom>
        </p:spPr>
        <p:txBody>
          <a:bodyPr lIns="0" tIns="0" rIns="0" bIns="0" rtlCol="0" anchor="t">
            <a:spAutoFit/>
          </a:bodyPr>
          <a:lstStyle/>
          <a:p>
            <a:pPr marL="771786" lvl="1" indent="-385893" algn="just">
              <a:lnSpc>
                <a:spcPts val="5004"/>
              </a:lnSpc>
              <a:buFont typeface="Arial"/>
              <a:buChar char="•"/>
            </a:pPr>
            <a:r>
              <a:rPr lang="en-US" sz="3574" dirty="0">
                <a:solidFill>
                  <a:srgbClr val="256671"/>
                </a:solidFill>
                <a:latin typeface="Gotham"/>
                <a:ea typeface="Gotham"/>
                <a:cs typeface="Gotham"/>
                <a:sym typeface="Gotham"/>
              </a:rPr>
              <a:t>Targeted Stakeholders: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Founders &amp; Board of Directors</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Employees (Engineers, Technicians, Sales, Admin) </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R&amp;D Department</a:t>
            </a:r>
          </a:p>
          <a:p>
            <a:pPr marL="1543573" lvl="2" indent="-514524" algn="just">
              <a:lnSpc>
                <a:spcPts val="5004"/>
              </a:lnSpc>
              <a:buFont typeface="Arial"/>
              <a:buChar char="⚬"/>
            </a:pPr>
            <a:r>
              <a:rPr lang="en-US" sz="3574" dirty="0">
                <a:solidFill>
                  <a:srgbClr val="256671"/>
                </a:solidFill>
                <a:latin typeface="Gotham"/>
                <a:ea typeface="Gotham"/>
                <a:cs typeface="Gotham"/>
                <a:sym typeface="Gotham"/>
              </a:rPr>
              <a:t>Operations Team ( Finance and Legal)</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Rationale for Targeting:</a:t>
            </a:r>
          </a:p>
          <a:p>
            <a:pPr marL="1468119" lvl="2" indent="-489373" algn="just">
              <a:lnSpc>
                <a:spcPts val="4759"/>
              </a:lnSpc>
              <a:buFont typeface="Arial"/>
              <a:buChar char="⚬"/>
            </a:pPr>
            <a:r>
              <a:rPr lang="en-US" sz="3399" dirty="0">
                <a:solidFill>
                  <a:srgbClr val="256671"/>
                </a:solidFill>
                <a:latin typeface="Gotham"/>
                <a:ea typeface="Gotham"/>
                <a:cs typeface="Gotham"/>
                <a:sym typeface="Gotham"/>
              </a:rPr>
              <a:t>Engaging our internal teams is crucial because they are the driving force behind SolNova's mission. Their understanding and commitment to SDG 13 are essential for integrating climate action into daily operations, from manufacturing to installation and consultancy.</a:t>
            </a:r>
          </a:p>
          <a:p>
            <a:pPr algn="just">
              <a:lnSpc>
                <a:spcPts val="5004"/>
              </a:lnSpc>
              <a:spcBef>
                <a:spcPct val="0"/>
              </a:spcBef>
            </a:pPr>
            <a:endParaRPr lang="en-US" sz="3399" dirty="0">
              <a:solidFill>
                <a:srgbClr val="256671"/>
              </a:solidFill>
              <a:latin typeface="Gotham"/>
              <a:ea typeface="Gotham"/>
              <a:cs typeface="Gotham"/>
              <a:sym typeface="Gotha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588706" y="716915"/>
            <a:ext cx="15670594"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STRATEGIES</a:t>
            </a:r>
          </a:p>
        </p:txBody>
      </p:sp>
      <p:sp>
        <p:nvSpPr>
          <p:cNvPr id="4" name="TextBox 4"/>
          <p:cNvSpPr txBox="1"/>
          <p:nvPr/>
        </p:nvSpPr>
        <p:spPr>
          <a:xfrm>
            <a:off x="1588706" y="1478297"/>
            <a:ext cx="15670594" cy="7991025"/>
          </a:xfrm>
          <a:prstGeom prst="rect">
            <a:avLst/>
          </a:prstGeom>
        </p:spPr>
        <p:txBody>
          <a:bodyPr lIns="0" tIns="0" rIns="0" bIns="0" rtlCol="0" anchor="t">
            <a:spAutoFit/>
          </a:bodyPr>
          <a:lstStyle/>
          <a:p>
            <a:pPr marL="651525" lvl="1" indent="-325762" algn="just">
              <a:lnSpc>
                <a:spcPts val="4224"/>
              </a:lnSpc>
              <a:buFont typeface="Arial"/>
              <a:buChar char="•"/>
            </a:pPr>
            <a:r>
              <a:rPr lang="en-US" sz="3017" dirty="0">
                <a:solidFill>
                  <a:srgbClr val="256671"/>
                </a:solidFill>
                <a:latin typeface="Gotham"/>
                <a:ea typeface="Gotham"/>
                <a:cs typeface="Gotham"/>
                <a:sym typeface="Gotham"/>
              </a:rPr>
              <a:t>Strategy:</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Monthly "SDG 13 Spotlight" Newsletter: An internal newsletter to highlight company achievements, new policies, and individual employee contributions related to SDG 13.</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"Green Innovator" Recognition Program: A program to recognize employees who propose and implement innovative, sustainable solutions.</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Mandatory SDG 13 Training: Integrate climate action and sustainability training into the onboarding process for all new employees.</a:t>
            </a:r>
          </a:p>
          <a:p>
            <a:pPr marL="651525" lvl="1" indent="-325762" algn="just">
              <a:lnSpc>
                <a:spcPts val="4224"/>
              </a:lnSpc>
              <a:buFont typeface="Arial"/>
              <a:buChar char="•"/>
            </a:pPr>
            <a:r>
              <a:rPr lang="en-US" sz="3017" dirty="0">
                <a:solidFill>
                  <a:srgbClr val="256671"/>
                </a:solidFill>
                <a:latin typeface="Gotham"/>
                <a:ea typeface="Gotham"/>
                <a:cs typeface="Gotham"/>
                <a:sym typeface="Gotham"/>
              </a:rPr>
              <a:t>Rationale for Strategy:</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Monthly Newsletter ensures consistent information reaches all employees.</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"Green Innovator" Recognition Program incentivizes innovation and a proactive approach to sustainability, aligning with a core company value.</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Mandatory Training ensures every employee understands their role in contributing to SDG 13.</a:t>
            </a:r>
          </a:p>
          <a:p>
            <a:pPr algn="just">
              <a:lnSpc>
                <a:spcPts val="4224"/>
              </a:lnSpc>
              <a:spcBef>
                <a:spcPct val="0"/>
              </a:spcBef>
            </a:pPr>
            <a:endParaRPr lang="en-US" sz="3017" dirty="0">
              <a:solidFill>
                <a:srgbClr val="256671"/>
              </a:solidFill>
              <a:latin typeface="Gotham"/>
              <a:ea typeface="Gotham"/>
              <a:cs typeface="Gotham"/>
              <a:sym typeface="Gotha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588706" y="716915"/>
            <a:ext cx="15670594"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PROTOTYPE – RECOGNITION PROGRAM</a:t>
            </a:r>
          </a:p>
        </p:txBody>
      </p:sp>
      <p:pic>
        <p:nvPicPr>
          <p:cNvPr id="6" name="Picture 5" descr="A white square with green and blue squares">
            <a:extLst>
              <a:ext uri="{FF2B5EF4-FFF2-40B4-BE49-F238E27FC236}">
                <a16:creationId xmlns:a16="http://schemas.microsoft.com/office/drawing/2014/main" id="{AC69A988-EA84-9F7A-20BC-529DB321015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562600" y="1988185"/>
            <a:ext cx="7372350" cy="758190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588706" y="716915"/>
            <a:ext cx="15670594"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CHANNELS</a:t>
            </a:r>
          </a:p>
        </p:txBody>
      </p:sp>
      <p:sp>
        <p:nvSpPr>
          <p:cNvPr id="4" name="TextBox 4"/>
          <p:cNvSpPr txBox="1"/>
          <p:nvPr/>
        </p:nvSpPr>
        <p:spPr>
          <a:xfrm>
            <a:off x="1588706" y="1478297"/>
            <a:ext cx="15670594" cy="8524425"/>
          </a:xfrm>
          <a:prstGeom prst="rect">
            <a:avLst/>
          </a:prstGeom>
        </p:spPr>
        <p:txBody>
          <a:bodyPr lIns="0" tIns="0" rIns="0" bIns="0" rtlCol="0" anchor="t">
            <a:spAutoFit/>
          </a:bodyPr>
          <a:lstStyle/>
          <a:p>
            <a:pPr marL="651525" lvl="1" indent="-325762" algn="just">
              <a:lnSpc>
                <a:spcPts val="4224"/>
              </a:lnSpc>
              <a:buFont typeface="Arial"/>
              <a:buChar char="•"/>
            </a:pPr>
            <a:r>
              <a:rPr lang="en-US" sz="3017">
                <a:solidFill>
                  <a:srgbClr val="256671"/>
                </a:solidFill>
                <a:latin typeface="Gotham"/>
                <a:ea typeface="Gotham"/>
                <a:cs typeface="Gotham"/>
                <a:sym typeface="Gotham"/>
              </a:rPr>
              <a:t>Channels:</a:t>
            </a:r>
          </a:p>
          <a:p>
            <a:pPr marL="1303049" lvl="2" indent="-434350" algn="just">
              <a:lnSpc>
                <a:spcPts val="4224"/>
              </a:lnSpc>
              <a:buFont typeface="Arial"/>
              <a:buChar char="⚬"/>
            </a:pPr>
            <a:r>
              <a:rPr lang="en-US" sz="3017">
                <a:solidFill>
                  <a:srgbClr val="256671"/>
                </a:solidFill>
                <a:latin typeface="Gotham"/>
                <a:ea typeface="Gotham"/>
                <a:cs typeface="Gotham"/>
                <a:sym typeface="Gotham"/>
              </a:rPr>
              <a:t>Email &amp; Internal Newsletter: For company-wide updates, policy changes, and the "SDG 13 Spotlight".</a:t>
            </a:r>
          </a:p>
          <a:p>
            <a:pPr marL="1303049" lvl="2" indent="-434350" algn="just">
              <a:lnSpc>
                <a:spcPts val="4224"/>
              </a:lnSpc>
              <a:buFont typeface="Arial"/>
              <a:buChar char="⚬"/>
            </a:pPr>
            <a:r>
              <a:rPr lang="en-US" sz="3017">
                <a:solidFill>
                  <a:srgbClr val="256671"/>
                </a:solidFill>
                <a:latin typeface="Gotham"/>
                <a:ea typeface="Gotham"/>
                <a:cs typeface="Gotham"/>
                <a:sym typeface="Gotham"/>
              </a:rPr>
              <a:t>Internal Social Platform (e.g., Slack/Teams): For quick communication, team-based collaboration, and sharing short-form success stories.</a:t>
            </a:r>
          </a:p>
          <a:p>
            <a:pPr marL="1303049" lvl="2" indent="-434350" algn="just">
              <a:lnSpc>
                <a:spcPts val="4224"/>
              </a:lnSpc>
              <a:buFont typeface="Arial"/>
              <a:buChar char="⚬"/>
            </a:pPr>
            <a:r>
              <a:rPr lang="en-US" sz="3017">
                <a:solidFill>
                  <a:srgbClr val="256671"/>
                </a:solidFill>
                <a:latin typeface="Gotham"/>
                <a:ea typeface="Gotham"/>
                <a:cs typeface="Gotham"/>
                <a:sym typeface="Gotham"/>
              </a:rPr>
              <a:t>Monthly Town Hall Meetings: To provide updates from founders and the board and to celebrate the "Green Innovator" of the month in person.</a:t>
            </a:r>
          </a:p>
          <a:p>
            <a:pPr marL="651525" lvl="1" indent="-325762" algn="just">
              <a:lnSpc>
                <a:spcPts val="4224"/>
              </a:lnSpc>
              <a:buFont typeface="Arial"/>
              <a:buChar char="•"/>
            </a:pPr>
            <a:r>
              <a:rPr lang="en-US" sz="3017">
                <a:solidFill>
                  <a:srgbClr val="256671"/>
                </a:solidFill>
                <a:latin typeface="Gotham"/>
                <a:ea typeface="Gotham"/>
                <a:cs typeface="Gotham"/>
                <a:sym typeface="Gotham"/>
              </a:rPr>
              <a:t>Rationale:</a:t>
            </a:r>
          </a:p>
          <a:p>
            <a:pPr marL="1303049" lvl="2" indent="-434350" algn="just">
              <a:lnSpc>
                <a:spcPts val="4224"/>
              </a:lnSpc>
              <a:buFont typeface="Arial"/>
              <a:buChar char="⚬"/>
            </a:pPr>
            <a:r>
              <a:rPr lang="en-US" sz="3017">
                <a:solidFill>
                  <a:srgbClr val="256671"/>
                </a:solidFill>
                <a:latin typeface="Gotham"/>
                <a:ea typeface="Gotham"/>
                <a:cs typeface="Gotham"/>
                <a:sym typeface="Gotham"/>
              </a:rPr>
              <a:t>Rationale for Email &amp; Internal Newsletter: For company-wide updates, policy changes, and the "SDG 13 Spotlight" newsletter.</a:t>
            </a:r>
          </a:p>
          <a:p>
            <a:pPr marL="1303049" lvl="2" indent="-434350" algn="just">
              <a:lnSpc>
                <a:spcPts val="4224"/>
              </a:lnSpc>
              <a:buFont typeface="Arial"/>
              <a:buChar char="⚬"/>
            </a:pPr>
            <a:r>
              <a:rPr lang="en-US" sz="3017">
                <a:solidFill>
                  <a:srgbClr val="256671"/>
                </a:solidFill>
                <a:latin typeface="Gotham"/>
                <a:ea typeface="Gotham"/>
                <a:cs typeface="Gotham"/>
                <a:sym typeface="Gotham"/>
              </a:rPr>
              <a:t>Rationale for Internal Social Platform (e.g., Slack/Teams): For quick communication, team-based collaboration, and sharing short-form success stories.</a:t>
            </a:r>
          </a:p>
          <a:p>
            <a:pPr marL="1303049" lvl="2" indent="-434350" algn="just">
              <a:lnSpc>
                <a:spcPts val="4224"/>
              </a:lnSpc>
              <a:buFont typeface="Arial"/>
              <a:buChar char="⚬"/>
            </a:pPr>
            <a:r>
              <a:rPr lang="en-US" sz="3017">
                <a:solidFill>
                  <a:srgbClr val="256671"/>
                </a:solidFill>
                <a:latin typeface="Gotham"/>
                <a:ea typeface="Gotham"/>
                <a:cs typeface="Gotham"/>
                <a:sym typeface="Gotham"/>
              </a:rPr>
              <a:t>Rationale for Monthly Town Hall Meetings: To deliver mandatory training on climate action and its connection to the company's work.</a:t>
            </a:r>
          </a:p>
          <a:p>
            <a:pPr algn="just">
              <a:lnSpc>
                <a:spcPts val="4224"/>
              </a:lnSpc>
              <a:spcBef>
                <a:spcPct val="0"/>
              </a:spcBef>
            </a:pPr>
            <a:endParaRPr lang="en-US" sz="3017">
              <a:solidFill>
                <a:srgbClr val="256671"/>
              </a:solidFill>
              <a:latin typeface="Gotham"/>
              <a:ea typeface="Gotham"/>
              <a:cs typeface="Gotham"/>
              <a:sym typeface="Gotham"/>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308703" y="716915"/>
            <a:ext cx="15670594"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EXTERNAL STAKEHOLDERS &amp; RATIONALE</a:t>
            </a:r>
          </a:p>
        </p:txBody>
      </p:sp>
      <p:sp>
        <p:nvSpPr>
          <p:cNvPr id="4" name="TextBox 4"/>
          <p:cNvSpPr txBox="1"/>
          <p:nvPr/>
        </p:nvSpPr>
        <p:spPr>
          <a:xfrm>
            <a:off x="1308703" y="2075947"/>
            <a:ext cx="15670594" cy="8320591"/>
          </a:xfrm>
          <a:prstGeom prst="rect">
            <a:avLst/>
          </a:prstGeom>
        </p:spPr>
        <p:txBody>
          <a:bodyPr lIns="0" tIns="0" rIns="0" bIns="0" rtlCol="0" anchor="t">
            <a:spAutoFit/>
          </a:bodyPr>
          <a:lstStyle/>
          <a:p>
            <a:pPr marL="845830" lvl="1" indent="-422915" algn="just">
              <a:lnSpc>
                <a:spcPts val="5484"/>
              </a:lnSpc>
              <a:buFont typeface="Arial"/>
              <a:buChar char="•"/>
            </a:pPr>
            <a:r>
              <a:rPr lang="en-US" sz="3917" dirty="0">
                <a:solidFill>
                  <a:srgbClr val="256671"/>
                </a:solidFill>
                <a:latin typeface="Gotham"/>
                <a:ea typeface="Gotham"/>
                <a:cs typeface="Gotham"/>
                <a:sym typeface="Gotham"/>
              </a:rPr>
              <a:t>Targeted Stakeholders:</a:t>
            </a:r>
          </a:p>
          <a:p>
            <a:pPr marL="1691660" lvl="2" indent="-563887" algn="just">
              <a:lnSpc>
                <a:spcPts val="5484"/>
              </a:lnSpc>
              <a:buFont typeface="Arial"/>
              <a:buChar char="⚬"/>
            </a:pPr>
            <a:r>
              <a:rPr lang="en-US" sz="3917" dirty="0">
                <a:solidFill>
                  <a:srgbClr val="256671"/>
                </a:solidFill>
                <a:latin typeface="Gotham"/>
                <a:ea typeface="Gotham"/>
                <a:cs typeface="Gotham"/>
                <a:sym typeface="Gotham"/>
              </a:rPr>
              <a:t>Customers (households, businesses, rural communities)</a:t>
            </a:r>
          </a:p>
          <a:p>
            <a:pPr marL="1691660" lvl="2" indent="-563887" algn="just">
              <a:lnSpc>
                <a:spcPts val="5484"/>
              </a:lnSpc>
              <a:buFont typeface="Arial"/>
              <a:buChar char="⚬"/>
            </a:pPr>
            <a:r>
              <a:rPr lang="en-US" sz="3917" dirty="0">
                <a:solidFill>
                  <a:srgbClr val="256671"/>
                </a:solidFill>
                <a:latin typeface="Gotham"/>
                <a:ea typeface="Gotham"/>
                <a:cs typeface="Gotham"/>
                <a:sym typeface="Gotham"/>
              </a:rPr>
              <a:t>Government &amp; Regulatory Bodies</a:t>
            </a:r>
          </a:p>
          <a:p>
            <a:pPr marL="1691660" lvl="2" indent="-563887" algn="just">
              <a:lnSpc>
                <a:spcPts val="5484"/>
              </a:lnSpc>
              <a:buFont typeface="Arial"/>
              <a:buChar char="⚬"/>
            </a:pPr>
            <a:r>
              <a:rPr lang="en-US" sz="3917" dirty="0">
                <a:solidFill>
                  <a:srgbClr val="256671"/>
                </a:solidFill>
                <a:latin typeface="Gotham"/>
                <a:ea typeface="Gotham"/>
                <a:cs typeface="Gotham"/>
                <a:sym typeface="Gotham"/>
              </a:rPr>
              <a:t>Investors</a:t>
            </a:r>
          </a:p>
          <a:p>
            <a:pPr marL="1691660" lvl="2" indent="-563887" algn="just">
              <a:lnSpc>
                <a:spcPts val="5484"/>
              </a:lnSpc>
              <a:buFont typeface="Arial"/>
              <a:buChar char="⚬"/>
            </a:pPr>
            <a:r>
              <a:rPr lang="en-US" sz="3917" dirty="0">
                <a:solidFill>
                  <a:srgbClr val="256671"/>
                </a:solidFill>
                <a:latin typeface="Gotham"/>
                <a:ea typeface="Gotham"/>
                <a:cs typeface="Gotham"/>
                <a:sym typeface="Gotham"/>
              </a:rPr>
              <a:t>NGOs &amp; Environmental Organizations </a:t>
            </a:r>
          </a:p>
          <a:p>
            <a:pPr marL="845830" lvl="1" indent="-422915" algn="just">
              <a:lnSpc>
                <a:spcPts val="5484"/>
              </a:lnSpc>
              <a:buFont typeface="Arial"/>
              <a:buChar char="•"/>
            </a:pPr>
            <a:r>
              <a:rPr lang="en-US" sz="3917" dirty="0">
                <a:solidFill>
                  <a:srgbClr val="256671"/>
                </a:solidFill>
                <a:latin typeface="Gotham"/>
                <a:ea typeface="Gotham"/>
                <a:cs typeface="Gotham"/>
                <a:sym typeface="Gotham"/>
              </a:rPr>
              <a:t>Rationale for Targeting:</a:t>
            </a:r>
          </a:p>
          <a:p>
            <a:pPr marL="1691660" lvl="2" indent="-563887" algn="just">
              <a:lnSpc>
                <a:spcPts val="5484"/>
              </a:lnSpc>
              <a:buFont typeface="Arial"/>
              <a:buChar char="⚬"/>
            </a:pPr>
            <a:r>
              <a:rPr lang="en-US" sz="3917" dirty="0">
                <a:solidFill>
                  <a:srgbClr val="256671"/>
                </a:solidFill>
                <a:latin typeface="Gotham"/>
                <a:ea typeface="Gotham"/>
                <a:cs typeface="Gotham"/>
                <a:sym typeface="Gotham"/>
              </a:rPr>
              <a:t>These stakeholders are crucial for scaling SolNova's operations and achieving its vision. Engaging them directly builds brand loyalty, secures financial support, and helps influence policy for accelerated solar adoption.</a:t>
            </a:r>
          </a:p>
          <a:p>
            <a:pPr algn="just">
              <a:lnSpc>
                <a:spcPts val="5484"/>
              </a:lnSpc>
              <a:spcBef>
                <a:spcPct val="0"/>
              </a:spcBef>
            </a:pPr>
            <a:endParaRPr lang="en-US" sz="3917" dirty="0">
              <a:solidFill>
                <a:srgbClr val="256671"/>
              </a:solidFill>
              <a:latin typeface="Gotham"/>
              <a:ea typeface="Gotham"/>
              <a:cs typeface="Gotham"/>
              <a:sym typeface="Gotham"/>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588706" y="716915"/>
            <a:ext cx="15670594"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STRATEGIES</a:t>
            </a:r>
          </a:p>
        </p:txBody>
      </p:sp>
      <p:sp>
        <p:nvSpPr>
          <p:cNvPr id="4" name="TextBox 4"/>
          <p:cNvSpPr txBox="1"/>
          <p:nvPr/>
        </p:nvSpPr>
        <p:spPr>
          <a:xfrm>
            <a:off x="1588706" y="1329690"/>
            <a:ext cx="15670594" cy="9057825"/>
          </a:xfrm>
          <a:prstGeom prst="rect">
            <a:avLst/>
          </a:prstGeom>
        </p:spPr>
        <p:txBody>
          <a:bodyPr lIns="0" tIns="0" rIns="0" bIns="0" rtlCol="0" anchor="t">
            <a:spAutoFit/>
          </a:bodyPr>
          <a:lstStyle/>
          <a:p>
            <a:pPr marL="651525" lvl="1" indent="-325762" algn="just">
              <a:lnSpc>
                <a:spcPts val="4224"/>
              </a:lnSpc>
              <a:buFont typeface="Arial"/>
              <a:buChar char="•"/>
            </a:pPr>
            <a:r>
              <a:rPr lang="en-US" sz="3017" dirty="0">
                <a:solidFill>
                  <a:srgbClr val="256671"/>
                </a:solidFill>
                <a:latin typeface="Gotham"/>
                <a:ea typeface="Gotham"/>
                <a:cs typeface="Gotham"/>
                <a:sym typeface="Gotham"/>
              </a:rPr>
              <a:t>Strategy:</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"My Solar Impact" Mobile App: An application allowing customers to track their carbon footprint reduction, energy savings, and direct contribution to SDG 13.</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Policy Advocacy White Papers: Publish research and white papers for government agencies to advocate for supportive solar policies.</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Partnership with NGOs: Collaborate on community awareness campaigns and training programs to certify local youth as solar technicians.</a:t>
            </a:r>
          </a:p>
          <a:p>
            <a:pPr marL="651525" lvl="1" indent="-325762" algn="just">
              <a:lnSpc>
                <a:spcPts val="4224"/>
              </a:lnSpc>
              <a:buFont typeface="Arial"/>
              <a:buChar char="•"/>
            </a:pPr>
            <a:r>
              <a:rPr lang="en-US" sz="3017" dirty="0">
                <a:solidFill>
                  <a:srgbClr val="256671"/>
                </a:solidFill>
                <a:latin typeface="Gotham"/>
                <a:ea typeface="Gotham"/>
                <a:cs typeface="Gotham"/>
                <a:sym typeface="Gotham"/>
              </a:rPr>
              <a:t>Rationale for Strategy:</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Rationale for "My Solar Impact" Mobile App: The app helps us make solar power accessible and reliable, contributing directly to SDG 13.</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Rationale for Policy Advocacy White Papers: This formal approach positions </a:t>
            </a:r>
            <a:r>
              <a:rPr lang="en-US" sz="3017" dirty="0" err="1">
                <a:solidFill>
                  <a:srgbClr val="256671"/>
                </a:solidFill>
                <a:latin typeface="Gotham"/>
                <a:ea typeface="Gotham"/>
                <a:cs typeface="Gotham"/>
                <a:sym typeface="Gotham"/>
              </a:rPr>
              <a:t>SolNova</a:t>
            </a:r>
            <a:r>
              <a:rPr lang="en-US" sz="3017" dirty="0">
                <a:solidFill>
                  <a:srgbClr val="256671"/>
                </a:solidFill>
                <a:latin typeface="Gotham"/>
                <a:ea typeface="Gotham"/>
                <a:cs typeface="Gotham"/>
                <a:sym typeface="Gotham"/>
              </a:rPr>
              <a:t> as a thought leader and helps us advocate for policy incentives.</a:t>
            </a:r>
          </a:p>
          <a:p>
            <a:pPr marL="1303049" lvl="2" indent="-434350" algn="just">
              <a:lnSpc>
                <a:spcPts val="4224"/>
              </a:lnSpc>
              <a:buFont typeface="Arial"/>
              <a:buChar char="⚬"/>
            </a:pPr>
            <a:r>
              <a:rPr lang="en-US" sz="3017" dirty="0">
                <a:solidFill>
                  <a:srgbClr val="256671"/>
                </a:solidFill>
                <a:latin typeface="Gotham"/>
                <a:ea typeface="Gotham"/>
                <a:cs typeface="Gotham"/>
                <a:sym typeface="Gotham"/>
              </a:rPr>
              <a:t>Rationale for Partnership with NGOs: This amplifies our reach and contributes to SDG 13 by promoting education and awareness.</a:t>
            </a:r>
          </a:p>
          <a:p>
            <a:pPr algn="just">
              <a:lnSpc>
                <a:spcPts val="4224"/>
              </a:lnSpc>
              <a:spcBef>
                <a:spcPct val="0"/>
              </a:spcBef>
            </a:pPr>
            <a:endParaRPr lang="en-US" sz="3017" dirty="0">
              <a:solidFill>
                <a:srgbClr val="256671"/>
              </a:solidFill>
              <a:latin typeface="Gotham"/>
              <a:ea typeface="Gotham"/>
              <a:cs typeface="Gotham"/>
              <a:sym typeface="Gotha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4650879" y="716915"/>
            <a:ext cx="8986242"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RATIONALE AND CLASSIFICATION</a:t>
            </a:r>
          </a:p>
        </p:txBody>
      </p:sp>
      <p:sp>
        <p:nvSpPr>
          <p:cNvPr id="4" name="TextBox 4"/>
          <p:cNvSpPr txBox="1"/>
          <p:nvPr/>
        </p:nvSpPr>
        <p:spPr>
          <a:xfrm>
            <a:off x="1028700" y="2380040"/>
            <a:ext cx="16230600" cy="7181164"/>
          </a:xfrm>
          <a:prstGeom prst="rect">
            <a:avLst/>
          </a:prstGeom>
        </p:spPr>
        <p:txBody>
          <a:bodyPr lIns="0" tIns="0" rIns="0" bIns="0" rtlCol="0" anchor="t">
            <a:spAutoFit/>
          </a:bodyPr>
          <a:lstStyle/>
          <a:p>
            <a:pPr marL="734497" lvl="1" indent="-367248" algn="just">
              <a:lnSpc>
                <a:spcPts val="4762"/>
              </a:lnSpc>
              <a:buFont typeface="Arial"/>
              <a:buChar char="•"/>
            </a:pPr>
            <a:r>
              <a:rPr lang="en-US" sz="3402">
                <a:solidFill>
                  <a:srgbClr val="256671"/>
                </a:solidFill>
                <a:latin typeface="Gotham"/>
                <a:ea typeface="Gotham"/>
                <a:cs typeface="Gotham"/>
                <a:sym typeface="Gotham"/>
              </a:rPr>
              <a:t>Direct Alignment with SDG 13: Climate Action: Solar energy is a direct substitute for fossil fuels, crucial for reducing greenhouse gas emissions.</a:t>
            </a:r>
          </a:p>
          <a:p>
            <a:pPr marL="734497" lvl="1" indent="-367248" algn="just">
              <a:lnSpc>
                <a:spcPts val="4762"/>
              </a:lnSpc>
              <a:buFont typeface="Arial"/>
              <a:buChar char="•"/>
            </a:pPr>
            <a:r>
              <a:rPr lang="en-US" sz="3402">
                <a:solidFill>
                  <a:srgbClr val="256671"/>
                </a:solidFill>
                <a:latin typeface="Gotham"/>
                <a:ea typeface="Gotham"/>
                <a:cs typeface="Gotham"/>
                <a:sym typeface="Gotham"/>
              </a:rPr>
              <a:t>Addressing India's Urgency: India is highly vulnerable to climate hazards like droughts and floods, making a clean energy transition essential.</a:t>
            </a:r>
          </a:p>
          <a:p>
            <a:pPr marL="734497" lvl="1" indent="-367248" algn="just">
              <a:lnSpc>
                <a:spcPts val="4762"/>
              </a:lnSpc>
              <a:buFont typeface="Arial"/>
              <a:buChar char="•"/>
            </a:pPr>
            <a:r>
              <a:rPr lang="en-US" sz="3402">
                <a:solidFill>
                  <a:srgbClr val="256671"/>
                </a:solidFill>
                <a:latin typeface="Gotham"/>
                <a:ea typeface="Gotham"/>
                <a:cs typeface="Gotham"/>
                <a:sym typeface="Gotham"/>
              </a:rPr>
              <a:t>Strong Business Potential: The growing demand for solar solutions offers both profitability and significant environmental impact.</a:t>
            </a:r>
          </a:p>
          <a:p>
            <a:pPr marL="734497" lvl="1" indent="-367248" algn="just">
              <a:lnSpc>
                <a:spcPts val="4762"/>
              </a:lnSpc>
              <a:buFont typeface="Arial"/>
              <a:buChar char="•"/>
            </a:pPr>
            <a:r>
              <a:rPr lang="en-US" sz="3402">
                <a:solidFill>
                  <a:srgbClr val="256671"/>
                </a:solidFill>
                <a:latin typeface="Gotham"/>
                <a:ea typeface="Gotham"/>
                <a:cs typeface="Gotham"/>
                <a:sym typeface="Gotham"/>
              </a:rPr>
              <a:t>Sector: Energy</a:t>
            </a:r>
          </a:p>
          <a:p>
            <a:pPr marL="734497" lvl="1" indent="-367248" algn="just">
              <a:lnSpc>
                <a:spcPts val="4762"/>
              </a:lnSpc>
              <a:buFont typeface="Arial"/>
              <a:buChar char="•"/>
            </a:pPr>
            <a:r>
              <a:rPr lang="en-US" sz="3402">
                <a:solidFill>
                  <a:srgbClr val="256671"/>
                </a:solidFill>
                <a:latin typeface="Gotham"/>
                <a:ea typeface="Gotham"/>
                <a:cs typeface="Gotham"/>
                <a:sym typeface="Gotham"/>
              </a:rPr>
              <a:t>Sub-sector: Renewable Energy</a:t>
            </a:r>
          </a:p>
          <a:p>
            <a:pPr marL="734497" lvl="1" indent="-367248" algn="just">
              <a:lnSpc>
                <a:spcPts val="4762"/>
              </a:lnSpc>
              <a:buFont typeface="Arial"/>
              <a:buChar char="•"/>
            </a:pPr>
            <a:r>
              <a:rPr lang="en-US" sz="3402">
                <a:solidFill>
                  <a:srgbClr val="256671"/>
                </a:solidFill>
                <a:latin typeface="Gotham"/>
                <a:ea typeface="Gotham"/>
                <a:cs typeface="Gotham"/>
                <a:sym typeface="Gotham"/>
              </a:rPr>
              <a:t>Category: Solar-Powered Energy</a:t>
            </a:r>
          </a:p>
          <a:p>
            <a:pPr marL="734497" lvl="1" indent="-367248" algn="just">
              <a:lnSpc>
                <a:spcPts val="4762"/>
              </a:lnSpc>
              <a:buFont typeface="Arial"/>
              <a:buChar char="•"/>
            </a:pPr>
            <a:r>
              <a:rPr lang="en-US" sz="3402">
                <a:solidFill>
                  <a:srgbClr val="256671"/>
                </a:solidFill>
                <a:latin typeface="Gotham"/>
                <a:ea typeface="Gotham"/>
                <a:cs typeface="Gotham"/>
                <a:sym typeface="Gotham"/>
              </a:rPr>
              <a:t>NIC Code: 35105 (Electricity generation from solar photovoltaic (PV) and solar thermal sources)</a:t>
            </a:r>
          </a:p>
          <a:p>
            <a:pPr algn="just">
              <a:lnSpc>
                <a:spcPts val="4762"/>
              </a:lnSpc>
              <a:spcBef>
                <a:spcPct val="0"/>
              </a:spcBef>
            </a:pPr>
            <a:endParaRPr lang="en-US" sz="3402">
              <a:solidFill>
                <a:srgbClr val="256671"/>
              </a:solidFill>
              <a:latin typeface="Gotham"/>
              <a:ea typeface="Gotham"/>
              <a:cs typeface="Gotham"/>
              <a:sym typeface="Gotham"/>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Freeform 3"/>
          <p:cNvSpPr/>
          <p:nvPr/>
        </p:nvSpPr>
        <p:spPr>
          <a:xfrm>
            <a:off x="5330410" y="2171700"/>
            <a:ext cx="7627178" cy="7627178"/>
          </a:xfrm>
          <a:custGeom>
            <a:avLst/>
            <a:gdLst/>
            <a:ahLst/>
            <a:cxnLst/>
            <a:rect l="l" t="t" r="r" b="b"/>
            <a:pathLst>
              <a:path w="7627178" h="7627178">
                <a:moveTo>
                  <a:pt x="0" y="0"/>
                </a:moveTo>
                <a:lnTo>
                  <a:pt x="7627178" y="0"/>
                </a:lnTo>
                <a:lnTo>
                  <a:pt x="7627178" y="7627178"/>
                </a:lnTo>
                <a:lnTo>
                  <a:pt x="0" y="7627178"/>
                </a:lnTo>
                <a:lnTo>
                  <a:pt x="0" y="0"/>
                </a:lnTo>
                <a:close/>
              </a:path>
            </a:pathLst>
          </a:custGeom>
          <a:blipFill>
            <a:blip r:embed="rId4"/>
            <a:stretch>
              <a:fillRect/>
            </a:stretch>
          </a:blipFill>
        </p:spPr>
        <p:txBody>
          <a:bodyPr/>
          <a:lstStyle/>
          <a:p>
            <a:endParaRPr lang="en-IN"/>
          </a:p>
        </p:txBody>
      </p:sp>
      <p:sp>
        <p:nvSpPr>
          <p:cNvPr id="4" name="TextBox 4"/>
          <p:cNvSpPr txBox="1"/>
          <p:nvPr/>
        </p:nvSpPr>
        <p:spPr>
          <a:xfrm>
            <a:off x="5623586" y="716915"/>
            <a:ext cx="7040827"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PROTOTYPE – MOBILE APP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CHANNELS</a:t>
            </a:r>
          </a:p>
        </p:txBody>
      </p:sp>
      <p:sp>
        <p:nvSpPr>
          <p:cNvPr id="4" name="TextBox 4"/>
          <p:cNvSpPr txBox="1"/>
          <p:nvPr/>
        </p:nvSpPr>
        <p:spPr>
          <a:xfrm>
            <a:off x="1028700" y="1320165"/>
            <a:ext cx="16230600" cy="8566970"/>
          </a:xfrm>
          <a:prstGeom prst="rect">
            <a:avLst/>
          </a:prstGeom>
        </p:spPr>
        <p:txBody>
          <a:bodyPr lIns="0" tIns="0" rIns="0" bIns="0" rtlCol="0" anchor="t">
            <a:spAutoFit/>
          </a:bodyPr>
          <a:lstStyle/>
          <a:p>
            <a:pPr marL="694704" lvl="1" indent="-347352" algn="just">
              <a:lnSpc>
                <a:spcPts val="4504"/>
              </a:lnSpc>
              <a:buFont typeface="Arial"/>
              <a:buChar char="•"/>
            </a:pPr>
            <a:r>
              <a:rPr lang="en-US" sz="3217">
                <a:solidFill>
                  <a:srgbClr val="256671"/>
                </a:solidFill>
                <a:latin typeface="Gotham"/>
                <a:ea typeface="Gotham"/>
                <a:cs typeface="Gotham"/>
                <a:sym typeface="Gotham"/>
              </a:rPr>
              <a:t>Channels:</a:t>
            </a:r>
          </a:p>
          <a:p>
            <a:pPr marL="1389407" lvl="2" indent="-463136" algn="just">
              <a:lnSpc>
                <a:spcPts val="4504"/>
              </a:lnSpc>
              <a:buFont typeface="Arial"/>
              <a:buChar char="⚬"/>
            </a:pPr>
            <a:r>
              <a:rPr lang="en-US" sz="3217">
                <a:solidFill>
                  <a:srgbClr val="256671"/>
                </a:solidFill>
                <a:latin typeface="Gotham"/>
                <a:ea typeface="Gotham"/>
                <a:cs typeface="Gotham"/>
                <a:sym typeface="Gotham"/>
              </a:rPr>
              <a:t>Public Relations &amp; Media: To announce major projects, partnerships with NGOs, and policy recommendations.</a:t>
            </a:r>
          </a:p>
          <a:p>
            <a:pPr marL="1389407" lvl="2" indent="-463136" algn="just">
              <a:lnSpc>
                <a:spcPts val="4504"/>
              </a:lnSpc>
              <a:buFont typeface="Arial"/>
              <a:buChar char="⚬"/>
            </a:pPr>
            <a:r>
              <a:rPr lang="en-US" sz="3217">
                <a:solidFill>
                  <a:srgbClr val="256671"/>
                </a:solidFill>
                <a:latin typeface="Gotham"/>
                <a:ea typeface="Gotham"/>
                <a:cs typeface="Gotham"/>
                <a:sym typeface="Gotham"/>
              </a:rPr>
              <a:t>Social Media (LinkedIn, Twitter): For investor relations, policy updates, and engaging with NGOs and the broader public.</a:t>
            </a:r>
          </a:p>
          <a:p>
            <a:pPr marL="1389407" lvl="2" indent="-463136" algn="just">
              <a:lnSpc>
                <a:spcPts val="4504"/>
              </a:lnSpc>
              <a:buFont typeface="Arial"/>
              <a:buChar char="⚬"/>
            </a:pPr>
            <a:r>
              <a:rPr lang="en-US" sz="3217">
                <a:solidFill>
                  <a:srgbClr val="256671"/>
                </a:solidFill>
                <a:latin typeface="Gotham"/>
                <a:ea typeface="Gotham"/>
                <a:cs typeface="Gotham"/>
                <a:sym typeface="Gotham"/>
              </a:rPr>
              <a:t>Digital Platforms &amp; Mobile App: To communicate directly with customers and empower them to track their contribution to SDG 13.</a:t>
            </a:r>
          </a:p>
          <a:p>
            <a:pPr marL="694704" lvl="1" indent="-347352" algn="just">
              <a:lnSpc>
                <a:spcPts val="4504"/>
              </a:lnSpc>
              <a:buFont typeface="Arial"/>
              <a:buChar char="•"/>
            </a:pPr>
            <a:r>
              <a:rPr lang="en-US" sz="3217">
                <a:solidFill>
                  <a:srgbClr val="256671"/>
                </a:solidFill>
                <a:latin typeface="Gotham"/>
                <a:ea typeface="Gotham"/>
                <a:cs typeface="Gotham"/>
                <a:sym typeface="Gotham"/>
              </a:rPr>
              <a:t>Rationale:</a:t>
            </a:r>
          </a:p>
          <a:p>
            <a:pPr marL="1389407" lvl="2" indent="-463136" algn="just">
              <a:lnSpc>
                <a:spcPts val="4504"/>
              </a:lnSpc>
              <a:buFont typeface="Arial"/>
              <a:buChar char="⚬"/>
            </a:pPr>
            <a:r>
              <a:rPr lang="en-US" sz="3217">
                <a:solidFill>
                  <a:srgbClr val="256671"/>
                </a:solidFill>
                <a:latin typeface="Gotham"/>
                <a:ea typeface="Gotham"/>
                <a:cs typeface="Gotham"/>
                <a:sym typeface="Gotham"/>
              </a:rPr>
              <a:t>Rationale for Public Relations &amp; Media: To announce major projects, partnerships, and policy recommendations.</a:t>
            </a:r>
          </a:p>
          <a:p>
            <a:pPr marL="1389407" lvl="2" indent="-463136" algn="just">
              <a:lnSpc>
                <a:spcPts val="4504"/>
              </a:lnSpc>
              <a:buFont typeface="Arial"/>
              <a:buChar char="⚬"/>
            </a:pPr>
            <a:r>
              <a:rPr lang="en-US" sz="3217">
                <a:solidFill>
                  <a:srgbClr val="256671"/>
                </a:solidFill>
                <a:latin typeface="Gotham"/>
                <a:ea typeface="Gotham"/>
                <a:cs typeface="Gotham"/>
                <a:sym typeface="Gotham"/>
              </a:rPr>
              <a:t>Rationale for Social Media (LinkedIn, Twitter): For investor relations, policy updates, and engaging with NGOs and the broader public.</a:t>
            </a:r>
          </a:p>
          <a:p>
            <a:pPr marL="1389407" lvl="2" indent="-463136" algn="just">
              <a:lnSpc>
                <a:spcPts val="4504"/>
              </a:lnSpc>
              <a:buFont typeface="Arial"/>
              <a:buChar char="⚬"/>
            </a:pPr>
            <a:r>
              <a:rPr lang="en-US" sz="3217">
                <a:solidFill>
                  <a:srgbClr val="256671"/>
                </a:solidFill>
                <a:latin typeface="Gotham"/>
                <a:ea typeface="Gotham"/>
                <a:cs typeface="Gotham"/>
                <a:sym typeface="Gotham"/>
              </a:rPr>
              <a:t>Rationale for Digital Platforms &amp; Mobile App: To communicate directly with customers and empower them to track their contribution to SDG 13.</a:t>
            </a:r>
          </a:p>
          <a:p>
            <a:pPr algn="just">
              <a:lnSpc>
                <a:spcPts val="4504"/>
              </a:lnSpc>
              <a:spcBef>
                <a:spcPct val="0"/>
              </a:spcBef>
            </a:pPr>
            <a:endParaRPr lang="en-US" sz="3217">
              <a:solidFill>
                <a:srgbClr val="256671"/>
              </a:solidFill>
              <a:latin typeface="Gotham"/>
              <a:ea typeface="Gotham"/>
              <a:cs typeface="Gotham"/>
              <a:sym typeface="Gotham"/>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UNIFIED APPROACH</a:t>
            </a:r>
          </a:p>
        </p:txBody>
      </p:sp>
      <p:sp>
        <p:nvSpPr>
          <p:cNvPr id="4" name="TextBox 4"/>
          <p:cNvSpPr txBox="1"/>
          <p:nvPr/>
        </p:nvSpPr>
        <p:spPr>
          <a:xfrm>
            <a:off x="1028700" y="1310640"/>
            <a:ext cx="16230600" cy="7877995"/>
          </a:xfrm>
          <a:prstGeom prst="rect">
            <a:avLst/>
          </a:prstGeom>
        </p:spPr>
        <p:txBody>
          <a:bodyPr lIns="0" tIns="0" rIns="0" bIns="0" rtlCol="0" anchor="t">
            <a:spAutoFit/>
          </a:bodyPr>
          <a:lstStyle/>
          <a:p>
            <a:pPr marL="802651" lvl="1" indent="-401325" algn="just">
              <a:lnSpc>
                <a:spcPts val="5204"/>
              </a:lnSpc>
              <a:buFont typeface="Arial"/>
              <a:buChar char="•"/>
            </a:pPr>
            <a:r>
              <a:rPr lang="en-US" sz="3717" dirty="0">
                <a:solidFill>
                  <a:srgbClr val="256671"/>
                </a:solidFill>
                <a:latin typeface="Gotham"/>
                <a:ea typeface="Gotham"/>
                <a:cs typeface="Gotham"/>
                <a:sym typeface="Gotham"/>
              </a:rPr>
              <a:t>Strategy:</a:t>
            </a:r>
          </a:p>
          <a:p>
            <a:pPr marL="1605302" lvl="2" indent="-535101" algn="just">
              <a:lnSpc>
                <a:spcPts val="5204"/>
              </a:lnSpc>
              <a:buFont typeface="Arial"/>
              <a:buChar char="⚬"/>
            </a:pPr>
            <a:r>
              <a:rPr lang="en-US" sz="3717" dirty="0">
                <a:solidFill>
                  <a:srgbClr val="256671"/>
                </a:solidFill>
                <a:latin typeface="Gotham"/>
                <a:ea typeface="Gotham"/>
                <a:cs typeface="Gotham"/>
                <a:sym typeface="Gotham"/>
              </a:rPr>
              <a:t>Develop a unified, single campaign to be used for both internal and external audiences, creating a cohesive brand identity and a shared sense of purpose.</a:t>
            </a:r>
          </a:p>
          <a:p>
            <a:pPr algn="just">
              <a:lnSpc>
                <a:spcPts val="5204"/>
              </a:lnSpc>
            </a:pPr>
            <a:endParaRPr lang="en-US" sz="3717" dirty="0">
              <a:solidFill>
                <a:srgbClr val="256671"/>
              </a:solidFill>
              <a:latin typeface="Gotham"/>
              <a:ea typeface="Gotham"/>
              <a:cs typeface="Gotham"/>
              <a:sym typeface="Gotham"/>
            </a:endParaRPr>
          </a:p>
          <a:p>
            <a:pPr marL="802651" lvl="1" indent="-401325" algn="just">
              <a:lnSpc>
                <a:spcPts val="5204"/>
              </a:lnSpc>
              <a:buFont typeface="Arial"/>
              <a:buChar char="•"/>
            </a:pPr>
            <a:r>
              <a:rPr lang="en-US" sz="3717" dirty="0">
                <a:solidFill>
                  <a:srgbClr val="256671"/>
                </a:solidFill>
                <a:latin typeface="Gotham"/>
                <a:ea typeface="Gotham"/>
                <a:cs typeface="Gotham"/>
                <a:sym typeface="Gotham"/>
              </a:rPr>
              <a:t>Rationale for Strategy:</a:t>
            </a:r>
          </a:p>
          <a:p>
            <a:pPr marL="1605302" lvl="2" indent="-535101" algn="just">
              <a:lnSpc>
                <a:spcPts val="5204"/>
              </a:lnSpc>
              <a:buFont typeface="Arial"/>
              <a:buChar char="⚬"/>
            </a:pPr>
            <a:r>
              <a:rPr lang="en-US" sz="3717" dirty="0">
                <a:solidFill>
                  <a:srgbClr val="256671"/>
                </a:solidFill>
                <a:latin typeface="Gotham"/>
                <a:ea typeface="Gotham"/>
                <a:cs typeface="Gotham"/>
                <a:sym typeface="Gotham"/>
              </a:rPr>
              <a:t>A common strategy reinforces the idea that the company's mission is central to its identity, not just a marketing effort. It shows that employees, customers, and investors are all part of the same mission to combat climate change and its impacts. This aligns with the core value of Collaboration.</a:t>
            </a:r>
          </a:p>
          <a:p>
            <a:pPr algn="just">
              <a:lnSpc>
                <a:spcPts val="5204"/>
              </a:lnSpc>
            </a:pPr>
            <a:endParaRPr lang="en-US" sz="3717" dirty="0">
              <a:solidFill>
                <a:srgbClr val="256671"/>
              </a:solidFill>
              <a:latin typeface="Gotham"/>
              <a:ea typeface="Gotham"/>
              <a:cs typeface="Gotham"/>
              <a:sym typeface="Gotha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STRATEGIES</a:t>
            </a:r>
          </a:p>
        </p:txBody>
      </p:sp>
      <p:sp>
        <p:nvSpPr>
          <p:cNvPr id="4" name="TextBox 4"/>
          <p:cNvSpPr txBox="1"/>
          <p:nvPr/>
        </p:nvSpPr>
        <p:spPr>
          <a:xfrm>
            <a:off x="1028700" y="1339215"/>
            <a:ext cx="16230600" cy="7608120"/>
          </a:xfrm>
          <a:prstGeom prst="rect">
            <a:avLst/>
          </a:prstGeom>
        </p:spPr>
        <p:txBody>
          <a:bodyPr lIns="0" tIns="0" rIns="0" bIns="0" rtlCol="0" anchor="t">
            <a:spAutoFit/>
          </a:bodyPr>
          <a:lstStyle/>
          <a:p>
            <a:pPr marL="586756" lvl="1" indent="-293378" algn="just">
              <a:lnSpc>
                <a:spcPts val="3804"/>
              </a:lnSpc>
              <a:buFont typeface="Arial"/>
              <a:buChar char="•"/>
            </a:pPr>
            <a:r>
              <a:rPr lang="en-US" sz="2717" dirty="0">
                <a:solidFill>
                  <a:srgbClr val="256671"/>
                </a:solidFill>
                <a:latin typeface="Gotham"/>
                <a:ea typeface="Gotham"/>
                <a:cs typeface="Gotham"/>
                <a:sym typeface="Gotham"/>
              </a:rPr>
              <a:t>Strategy:</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"Solar for Climate" Campaign: A unified campaign with a consistent message promoted across both internal and external channels. The campaign will use a cohesive visual identity and key messages focusing on the direct link between solar power and climate action.</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Joint Recognition Event: Host an annual event that brings together employees, investors, and community partners to celebrate achievements in climate action.</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Storytelling Initiative: Collect and share stories from employees and customers about how SolNova's work is positively impacting their lives and the environment.</a:t>
            </a:r>
          </a:p>
          <a:p>
            <a:pPr marL="586756" lvl="1" indent="-293378" algn="just">
              <a:lnSpc>
                <a:spcPts val="3804"/>
              </a:lnSpc>
              <a:buFont typeface="Arial"/>
              <a:buChar char="•"/>
            </a:pPr>
            <a:r>
              <a:rPr lang="en-US" sz="2717" dirty="0">
                <a:solidFill>
                  <a:srgbClr val="256671"/>
                </a:solidFill>
                <a:latin typeface="Gotham"/>
                <a:ea typeface="Gotham"/>
                <a:cs typeface="Gotham"/>
                <a:sym typeface="Gotham"/>
              </a:rPr>
              <a:t>Rationale for Strategy:</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Rationale for "Solar for Climate" Campaign: A consistent brand message builds credibility and reinforces the company's commitment to SDG 13 for all stakeholders.</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Rationale for Joint Recognition Event: This fosters a sense of community and shared purpose, aligning with our value of Collaboration.</a:t>
            </a:r>
          </a:p>
          <a:p>
            <a:pPr marL="1173513" lvl="2" indent="-391171" algn="just">
              <a:lnSpc>
                <a:spcPts val="3804"/>
              </a:lnSpc>
              <a:buFont typeface="Arial"/>
              <a:buChar char="⚬"/>
            </a:pPr>
            <a:r>
              <a:rPr lang="en-US" sz="2717" dirty="0">
                <a:solidFill>
                  <a:srgbClr val="256671"/>
                </a:solidFill>
                <a:latin typeface="Gotham"/>
                <a:ea typeface="Gotham"/>
                <a:cs typeface="Gotham"/>
                <a:sym typeface="Gotham"/>
              </a:rPr>
              <a:t>Rationale for Storytelling Initiative: Humanizing the company's work through personal narratives connects with both audiences and makes climate action relatable</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Freeform 3"/>
          <p:cNvSpPr/>
          <p:nvPr/>
        </p:nvSpPr>
        <p:spPr>
          <a:xfrm>
            <a:off x="6034313" y="2060918"/>
            <a:ext cx="6219374" cy="6716860"/>
          </a:xfrm>
          <a:custGeom>
            <a:avLst/>
            <a:gdLst/>
            <a:ahLst/>
            <a:cxnLst/>
            <a:rect l="l" t="t" r="r" b="b"/>
            <a:pathLst>
              <a:path w="6219374" h="6716860">
                <a:moveTo>
                  <a:pt x="0" y="0"/>
                </a:moveTo>
                <a:lnTo>
                  <a:pt x="6219374" y="0"/>
                </a:lnTo>
                <a:lnTo>
                  <a:pt x="6219374" y="6716859"/>
                </a:lnTo>
                <a:lnTo>
                  <a:pt x="0" y="6716859"/>
                </a:lnTo>
                <a:lnTo>
                  <a:pt x="0" y="0"/>
                </a:lnTo>
                <a:close/>
              </a:path>
            </a:pathLst>
          </a:custGeom>
          <a:blipFill>
            <a:blip r:embed="rId4"/>
            <a:stretch>
              <a:fillRect l="-7998"/>
            </a:stretch>
          </a:blipFill>
        </p:spPr>
        <p:txBody>
          <a:bodyPr/>
          <a:lstStyle/>
          <a:p>
            <a:endParaRPr lang="en-IN"/>
          </a:p>
        </p:txBody>
      </p:sp>
      <p:sp>
        <p:nvSpPr>
          <p:cNvPr id="4" name="TextBox 4"/>
          <p:cNvSpPr txBox="1"/>
          <p:nvPr/>
        </p:nvSpPr>
        <p:spPr>
          <a:xfrm>
            <a:off x="4778706" y="716915"/>
            <a:ext cx="8730589" cy="679450"/>
          </a:xfrm>
          <a:prstGeom prst="rect">
            <a:avLst/>
          </a:prstGeom>
        </p:spPr>
        <p:txBody>
          <a:bodyPr lIns="0" tIns="0" rIns="0" bIns="0" rtlCol="0" anchor="t">
            <a:spAutoFit/>
          </a:bodyPr>
          <a:lstStyle/>
          <a:p>
            <a:pPr algn="ctr">
              <a:lnSpc>
                <a:spcPts val="5599"/>
              </a:lnSpc>
              <a:spcBef>
                <a:spcPct val="0"/>
              </a:spcBef>
            </a:pPr>
            <a:r>
              <a:rPr lang="en-US" sz="3999">
                <a:solidFill>
                  <a:srgbClr val="256671"/>
                </a:solidFill>
                <a:latin typeface="Gotham"/>
                <a:ea typeface="Gotham"/>
                <a:cs typeface="Gotham"/>
                <a:sym typeface="Gotham"/>
              </a:rPr>
              <a:t>PROTOTYPE – CAMPAIGN VISUAL</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CHANNELS</a:t>
            </a:r>
          </a:p>
        </p:txBody>
      </p:sp>
      <p:sp>
        <p:nvSpPr>
          <p:cNvPr id="4" name="TextBox 4"/>
          <p:cNvSpPr txBox="1"/>
          <p:nvPr/>
        </p:nvSpPr>
        <p:spPr>
          <a:xfrm>
            <a:off x="1028700" y="1320165"/>
            <a:ext cx="16230600" cy="8280585"/>
          </a:xfrm>
          <a:prstGeom prst="rect">
            <a:avLst/>
          </a:prstGeom>
        </p:spPr>
        <p:txBody>
          <a:bodyPr lIns="0" tIns="0" rIns="0" bIns="0" rtlCol="0" anchor="t">
            <a:spAutoFit/>
          </a:bodyPr>
          <a:lstStyle/>
          <a:p>
            <a:pPr marL="781061" lvl="1" indent="-390531" algn="just">
              <a:lnSpc>
                <a:spcPts val="5064"/>
              </a:lnSpc>
              <a:buFont typeface="Arial"/>
              <a:buChar char="•"/>
            </a:pPr>
            <a:r>
              <a:rPr lang="en-US" sz="3617">
                <a:solidFill>
                  <a:srgbClr val="256671"/>
                </a:solidFill>
                <a:latin typeface="Gotham"/>
                <a:ea typeface="Gotham"/>
                <a:cs typeface="Gotham"/>
                <a:sym typeface="Gotham"/>
              </a:rPr>
              <a:t>Social Media (LinkedIn, Facebook, Instagram):</a:t>
            </a:r>
          </a:p>
          <a:p>
            <a:pPr marL="1562123" lvl="2" indent="-520708" algn="just">
              <a:lnSpc>
                <a:spcPts val="5064"/>
              </a:lnSpc>
              <a:buFont typeface="Arial"/>
              <a:buChar char="⚬"/>
            </a:pPr>
            <a:r>
              <a:rPr lang="en-US" sz="3617">
                <a:solidFill>
                  <a:srgbClr val="256671"/>
                </a:solidFill>
                <a:latin typeface="Gotham"/>
                <a:ea typeface="Gotham"/>
                <a:cs typeface="Gotham"/>
                <a:sym typeface="Gotham"/>
              </a:rPr>
              <a:t>A single social media presence on platforms like LinkedIn, Facebook, and Instagram to share the "Solar for Climate" campaign, employee success stories, and customer testimonials.</a:t>
            </a:r>
          </a:p>
          <a:p>
            <a:pPr marL="781061" lvl="1" indent="-390531" algn="just">
              <a:lnSpc>
                <a:spcPts val="5064"/>
              </a:lnSpc>
              <a:buFont typeface="Arial"/>
              <a:buChar char="•"/>
            </a:pPr>
            <a:r>
              <a:rPr lang="en-US" sz="3617">
                <a:solidFill>
                  <a:srgbClr val="256671"/>
                </a:solidFill>
                <a:latin typeface="Gotham"/>
                <a:ea typeface="Gotham"/>
                <a:cs typeface="Gotham"/>
                <a:sym typeface="Gotham"/>
              </a:rPr>
              <a:t>Website &amp; Annual Report (progress updates on SDG 13):</a:t>
            </a:r>
          </a:p>
          <a:p>
            <a:pPr marL="1562123" lvl="2" indent="-520708" algn="just">
              <a:lnSpc>
                <a:spcPts val="5064"/>
              </a:lnSpc>
              <a:buFont typeface="Arial"/>
              <a:buChar char="⚬"/>
            </a:pPr>
            <a:r>
              <a:rPr lang="en-US" sz="3617">
                <a:solidFill>
                  <a:srgbClr val="256671"/>
                </a:solidFill>
                <a:latin typeface="Gotham"/>
                <a:ea typeface="Gotham"/>
                <a:cs typeface="Gotham"/>
                <a:sym typeface="Gotham"/>
              </a:rPr>
              <a:t>The website and annual report will feature dedicated sections on the company's progress towards SDG 13, highlighting both internal and external contributions.</a:t>
            </a:r>
          </a:p>
          <a:p>
            <a:pPr marL="781061" lvl="1" indent="-390531" algn="just">
              <a:lnSpc>
                <a:spcPts val="5064"/>
              </a:lnSpc>
              <a:buFont typeface="Arial"/>
              <a:buChar char="•"/>
            </a:pPr>
            <a:r>
              <a:rPr lang="en-US" sz="3617">
                <a:solidFill>
                  <a:srgbClr val="256671"/>
                </a:solidFill>
                <a:latin typeface="Gotham"/>
                <a:ea typeface="Gotham"/>
                <a:cs typeface="Gotham"/>
                <a:sym typeface="Gotham"/>
              </a:rPr>
              <a:t>Shared Events (SolNova Impact Gala):</a:t>
            </a:r>
          </a:p>
          <a:p>
            <a:pPr marL="1562123" lvl="2" indent="-520708" algn="just">
              <a:lnSpc>
                <a:spcPts val="5064"/>
              </a:lnSpc>
              <a:buFont typeface="Arial"/>
              <a:buChar char="⚬"/>
            </a:pPr>
            <a:r>
              <a:rPr lang="en-US" sz="3617">
                <a:solidFill>
                  <a:srgbClr val="256671"/>
                </a:solidFill>
                <a:latin typeface="Gotham"/>
                <a:ea typeface="Gotham"/>
                <a:cs typeface="Gotham"/>
                <a:sym typeface="Gotham"/>
              </a:rPr>
              <a:t>The annual "SolNova Impact Gala" which will be attended by both internal teams and external partners, serving as a unifying platform.</a:t>
            </a:r>
          </a:p>
          <a:p>
            <a:pPr algn="just">
              <a:lnSpc>
                <a:spcPts val="5064"/>
              </a:lnSpc>
              <a:spcBef>
                <a:spcPct val="0"/>
              </a:spcBef>
            </a:pPr>
            <a:endParaRPr lang="en-US" sz="3617">
              <a:solidFill>
                <a:srgbClr val="256671"/>
              </a:solidFill>
              <a:latin typeface="Gotham"/>
              <a:ea typeface="Gotham"/>
              <a:cs typeface="Gotham"/>
              <a:sym typeface="Gotha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588706" y="-237425"/>
            <a:ext cx="28550447" cy="11313545"/>
          </a:xfrm>
          <a:custGeom>
            <a:avLst/>
            <a:gdLst/>
            <a:ahLst/>
            <a:cxnLst/>
            <a:rect l="l" t="t" r="r" b="b"/>
            <a:pathLst>
              <a:path w="28550447" h="11313545">
                <a:moveTo>
                  <a:pt x="0" y="0"/>
                </a:moveTo>
                <a:lnTo>
                  <a:pt x="28550447" y="0"/>
                </a:lnTo>
                <a:lnTo>
                  <a:pt x="28550447" y="11313545"/>
                </a:lnTo>
                <a:lnTo>
                  <a:pt x="0" y="11313545"/>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599"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CONTRIBUTION</a:t>
            </a:r>
          </a:p>
        </p:txBody>
      </p:sp>
      <p:sp>
        <p:nvSpPr>
          <p:cNvPr id="4" name="TextBox 4"/>
          <p:cNvSpPr txBox="1"/>
          <p:nvPr/>
        </p:nvSpPr>
        <p:spPr>
          <a:xfrm>
            <a:off x="1028700" y="1320165"/>
            <a:ext cx="16230600" cy="4451535"/>
          </a:xfrm>
          <a:prstGeom prst="rect">
            <a:avLst/>
          </a:prstGeom>
        </p:spPr>
        <p:txBody>
          <a:bodyPr lIns="0" tIns="0" rIns="0" bIns="0" rtlCol="0" anchor="t">
            <a:spAutoFit/>
          </a:bodyPr>
          <a:lstStyle/>
          <a:p>
            <a:pPr marL="781061" lvl="1" indent="-390531" algn="just">
              <a:lnSpc>
                <a:spcPts val="5064"/>
              </a:lnSpc>
              <a:buFont typeface="Arial"/>
              <a:buChar char="•"/>
            </a:pPr>
            <a:r>
              <a:rPr lang="en-US" sz="3617">
                <a:solidFill>
                  <a:srgbClr val="256671"/>
                </a:solidFill>
                <a:latin typeface="Gotham"/>
                <a:ea typeface="Gotham"/>
                <a:cs typeface="Gotham"/>
                <a:sym typeface="Gotham"/>
              </a:rPr>
              <a:t>Aman Singh – [insert contribution]</a:t>
            </a:r>
          </a:p>
          <a:p>
            <a:pPr marL="781061" lvl="1" indent="-390531" algn="just">
              <a:lnSpc>
                <a:spcPts val="5064"/>
              </a:lnSpc>
              <a:buFont typeface="Arial"/>
              <a:buChar char="•"/>
            </a:pPr>
            <a:r>
              <a:rPr lang="en-US" sz="3617">
                <a:solidFill>
                  <a:srgbClr val="256671"/>
                </a:solidFill>
                <a:latin typeface="Gotham"/>
                <a:ea typeface="Gotham"/>
                <a:cs typeface="Gotham"/>
                <a:sym typeface="Gotham"/>
              </a:rPr>
              <a:t>Kshitij Baranwal – [insert contribution]</a:t>
            </a:r>
          </a:p>
          <a:p>
            <a:pPr marL="781061" lvl="1" indent="-390531" algn="just">
              <a:lnSpc>
                <a:spcPts val="5064"/>
              </a:lnSpc>
              <a:buFont typeface="Arial"/>
              <a:buChar char="•"/>
            </a:pPr>
            <a:r>
              <a:rPr lang="en-US" sz="3617">
                <a:solidFill>
                  <a:srgbClr val="256671"/>
                </a:solidFill>
                <a:latin typeface="Gotham"/>
                <a:ea typeface="Gotham"/>
                <a:cs typeface="Gotham"/>
                <a:sym typeface="Gotham"/>
              </a:rPr>
              <a:t>Anish Dey – [insert contribution]</a:t>
            </a:r>
          </a:p>
          <a:p>
            <a:pPr marL="781061" lvl="1" indent="-390531" algn="just">
              <a:lnSpc>
                <a:spcPts val="5064"/>
              </a:lnSpc>
              <a:buFont typeface="Arial"/>
              <a:buChar char="•"/>
            </a:pPr>
            <a:r>
              <a:rPr lang="en-US" sz="3617">
                <a:solidFill>
                  <a:srgbClr val="256671"/>
                </a:solidFill>
                <a:latin typeface="Gotham"/>
                <a:ea typeface="Gotham"/>
                <a:cs typeface="Gotham"/>
                <a:sym typeface="Gotham"/>
              </a:rPr>
              <a:t>Prateek Sagar – [insert contribution]</a:t>
            </a:r>
          </a:p>
          <a:p>
            <a:pPr marL="781061" lvl="1" indent="-390531" algn="just">
              <a:lnSpc>
                <a:spcPts val="5064"/>
              </a:lnSpc>
              <a:buFont typeface="Arial"/>
              <a:buChar char="•"/>
            </a:pPr>
            <a:r>
              <a:rPr lang="en-US" sz="3617">
                <a:solidFill>
                  <a:srgbClr val="256671"/>
                </a:solidFill>
                <a:latin typeface="Gotham"/>
                <a:ea typeface="Gotham"/>
                <a:cs typeface="Gotham"/>
                <a:sym typeface="Gotham"/>
              </a:rPr>
              <a:t>Rohit Ghosh – [insert contribution]</a:t>
            </a:r>
          </a:p>
          <a:p>
            <a:pPr marL="781061" lvl="1" indent="-390531" algn="just">
              <a:lnSpc>
                <a:spcPts val="5064"/>
              </a:lnSpc>
              <a:buFont typeface="Arial"/>
              <a:buChar char="•"/>
            </a:pPr>
            <a:r>
              <a:rPr lang="en-US" sz="3617">
                <a:solidFill>
                  <a:srgbClr val="256671"/>
                </a:solidFill>
                <a:latin typeface="Gotham"/>
                <a:ea typeface="Gotham"/>
                <a:cs typeface="Gotham"/>
                <a:sym typeface="Gotham"/>
              </a:rPr>
              <a:t>Adhiraj Singh – [insert contribution]</a:t>
            </a:r>
          </a:p>
          <a:p>
            <a:pPr algn="just">
              <a:lnSpc>
                <a:spcPts val="5064"/>
              </a:lnSpc>
              <a:spcBef>
                <a:spcPct val="0"/>
              </a:spcBef>
            </a:pPr>
            <a:endParaRPr lang="en-US" sz="3617">
              <a:solidFill>
                <a:srgbClr val="256671"/>
              </a:solidFill>
              <a:latin typeface="Gotham"/>
              <a:ea typeface="Gotham"/>
              <a:cs typeface="Gotham"/>
              <a:sym typeface="Gotha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1" y="716915"/>
            <a:ext cx="16230600" cy="66172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SIZE AND SCOPE</a:t>
            </a:r>
          </a:p>
        </p:txBody>
      </p:sp>
      <p:sp>
        <p:nvSpPr>
          <p:cNvPr id="4" name="TextBox 4"/>
          <p:cNvSpPr txBox="1"/>
          <p:nvPr/>
        </p:nvSpPr>
        <p:spPr>
          <a:xfrm>
            <a:off x="1028700" y="2380040"/>
            <a:ext cx="16230600" cy="3580765"/>
          </a:xfrm>
          <a:prstGeom prst="rect">
            <a:avLst/>
          </a:prstGeom>
        </p:spPr>
        <p:txBody>
          <a:bodyPr lIns="0" tIns="0" rIns="0" bIns="0" rtlCol="0" anchor="t">
            <a:spAutoFit/>
          </a:bodyPr>
          <a:lstStyle/>
          <a:p>
            <a:pPr marL="734059" lvl="1" indent="-367030" algn="just">
              <a:lnSpc>
                <a:spcPts val="4759"/>
              </a:lnSpc>
              <a:buFont typeface="Arial"/>
              <a:buChar char="•"/>
            </a:pPr>
            <a:r>
              <a:rPr lang="en-US" sz="3399" dirty="0">
                <a:solidFill>
                  <a:srgbClr val="256671"/>
                </a:solidFill>
                <a:latin typeface="Gotham"/>
                <a:ea typeface="Gotham"/>
                <a:cs typeface="Gotham"/>
                <a:sym typeface="Gotham"/>
              </a:rPr>
              <a:t>Installed Capacity (India 2024): ~72 GW</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Target by 2030: 280 GW</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Applications: Grid plants, rooftop systems, solar pumps, rural microgrids</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Employment Potential: 1M+ green jobs projected</a:t>
            </a:r>
          </a:p>
          <a:p>
            <a:pPr marL="734059" lvl="1" indent="-367030" algn="just">
              <a:lnSpc>
                <a:spcPts val="4759"/>
              </a:lnSpc>
              <a:buFont typeface="Arial"/>
              <a:buChar char="•"/>
            </a:pPr>
            <a:r>
              <a:rPr lang="en-US" sz="3399" dirty="0">
                <a:solidFill>
                  <a:srgbClr val="256671"/>
                </a:solidFill>
                <a:latin typeface="Gotham"/>
                <a:ea typeface="Gotham"/>
                <a:cs typeface="Gotham"/>
                <a:sym typeface="Gotham"/>
              </a:rPr>
              <a:t>Global Solar Market: $253.7B (2023) → $436.4B (2032), CAGR ~6%</a:t>
            </a:r>
          </a:p>
          <a:p>
            <a:pPr algn="just">
              <a:lnSpc>
                <a:spcPts val="4759"/>
              </a:lnSpc>
              <a:spcBef>
                <a:spcPct val="0"/>
              </a:spcBef>
            </a:pPr>
            <a:endParaRPr lang="en-US" sz="3399" dirty="0">
              <a:solidFill>
                <a:srgbClr val="256671"/>
              </a:solidFill>
              <a:latin typeface="Gotham"/>
              <a:ea typeface="Gotham"/>
              <a:cs typeface="Gotham"/>
              <a:sym typeface="Gotha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6172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GROWTH, GDP AND LIFE CYCLE</a:t>
            </a:r>
          </a:p>
        </p:txBody>
      </p:sp>
      <p:sp>
        <p:nvSpPr>
          <p:cNvPr id="4" name="TextBox 4"/>
          <p:cNvSpPr txBox="1"/>
          <p:nvPr/>
        </p:nvSpPr>
        <p:spPr>
          <a:xfrm>
            <a:off x="1028700" y="2380040"/>
            <a:ext cx="16230600" cy="35807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Renewables = ~30% of India’s installed capacity (2023)</a:t>
            </a:r>
          </a:p>
          <a:p>
            <a:pPr marL="734059" lvl="1" indent="-367030" algn="just">
              <a:lnSpc>
                <a:spcPts val="4759"/>
              </a:lnSpc>
              <a:buFont typeface="Arial"/>
              <a:buChar char="•"/>
            </a:pPr>
            <a:r>
              <a:rPr lang="en-US" sz="3399">
                <a:solidFill>
                  <a:srgbClr val="256671"/>
                </a:solidFill>
                <a:latin typeface="Gotham"/>
                <a:ea typeface="Gotham"/>
                <a:cs typeface="Gotham"/>
                <a:sym typeface="Gotham"/>
              </a:rPr>
              <a:t>Solar = ~54% of India’s renewable capacity (~67 GW)</a:t>
            </a:r>
          </a:p>
          <a:p>
            <a:pPr marL="734059" lvl="1" indent="-367030" algn="just">
              <a:lnSpc>
                <a:spcPts val="4759"/>
              </a:lnSpc>
              <a:buFont typeface="Arial"/>
              <a:buChar char="•"/>
            </a:pPr>
            <a:r>
              <a:rPr lang="en-US" sz="3399">
                <a:solidFill>
                  <a:srgbClr val="256671"/>
                </a:solidFill>
                <a:latin typeface="Gotham"/>
                <a:ea typeface="Gotham"/>
                <a:cs typeface="Gotham"/>
                <a:sym typeface="Gotham"/>
              </a:rPr>
              <a:t>Global solar = ~80% of new renewable capacity (2024)</a:t>
            </a:r>
          </a:p>
          <a:p>
            <a:pPr marL="734059" lvl="1" indent="-367030" algn="just">
              <a:lnSpc>
                <a:spcPts val="4759"/>
              </a:lnSpc>
              <a:buFont typeface="Arial"/>
              <a:buChar char="•"/>
            </a:pPr>
            <a:r>
              <a:rPr lang="en-US" sz="3399">
                <a:solidFill>
                  <a:srgbClr val="256671"/>
                </a:solidFill>
                <a:latin typeface="Gotham"/>
                <a:ea typeface="Gotham"/>
                <a:cs typeface="Gotham"/>
                <a:sym typeface="Gotham"/>
              </a:rPr>
              <a:t>Contribution: Solar + Wind = ~7% of global electricity (2024)</a:t>
            </a:r>
          </a:p>
          <a:p>
            <a:pPr marL="734059" lvl="1" indent="-367030" algn="just">
              <a:lnSpc>
                <a:spcPts val="4759"/>
              </a:lnSpc>
              <a:buFont typeface="Arial"/>
              <a:buChar char="•"/>
            </a:pPr>
            <a:r>
              <a:rPr lang="en-US" sz="3399">
                <a:solidFill>
                  <a:srgbClr val="256671"/>
                </a:solidFill>
                <a:latin typeface="Gotham"/>
                <a:ea typeface="Gotham"/>
                <a:cs typeface="Gotham"/>
                <a:sym typeface="Gotham"/>
              </a:rPr>
              <a:t>Industry Life Cycle Stage: Growing → Shaking Out phase</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6172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COMPETITIVE LANDSCAPE AND PESTEL</a:t>
            </a:r>
          </a:p>
        </p:txBody>
      </p:sp>
      <p:sp>
        <p:nvSpPr>
          <p:cNvPr id="4" name="TextBox 4"/>
          <p:cNvSpPr txBox="1"/>
          <p:nvPr/>
        </p:nvSpPr>
        <p:spPr>
          <a:xfrm>
            <a:off x="1028700" y="2380040"/>
            <a:ext cx="16230600" cy="658114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Global Players: Jinko Solar, JA Solar, Trina Solar (China dominates ~80% supply chain)</a:t>
            </a:r>
          </a:p>
          <a:p>
            <a:pPr marL="734059" lvl="1" indent="-367030" algn="just">
              <a:lnSpc>
                <a:spcPts val="4759"/>
              </a:lnSpc>
              <a:buFont typeface="Arial"/>
              <a:buChar char="•"/>
            </a:pPr>
            <a:r>
              <a:rPr lang="en-US" sz="3399">
                <a:solidFill>
                  <a:srgbClr val="256671"/>
                </a:solidFill>
                <a:latin typeface="Gotham"/>
                <a:ea typeface="Gotham"/>
                <a:cs typeface="Gotham"/>
                <a:sym typeface="Gotham"/>
              </a:rPr>
              <a:t>Indian Player: Vikram Solar (4.5 GW/year capacity)</a:t>
            </a:r>
          </a:p>
          <a:p>
            <a:pPr marL="734059" lvl="1" indent="-367030" algn="just">
              <a:lnSpc>
                <a:spcPts val="4759"/>
              </a:lnSpc>
              <a:buFont typeface="Arial"/>
              <a:buChar char="•"/>
            </a:pPr>
            <a:r>
              <a:rPr lang="en-US" sz="3399">
                <a:solidFill>
                  <a:srgbClr val="256671"/>
                </a:solidFill>
                <a:latin typeface="Gotham"/>
                <a:ea typeface="Gotham"/>
                <a:cs typeface="Gotham"/>
                <a:sym typeface="Gotham"/>
              </a:rPr>
              <a:t>PESTEL:</a:t>
            </a:r>
          </a:p>
          <a:p>
            <a:pPr marL="1468119" lvl="2" indent="-489373" algn="just">
              <a:lnSpc>
                <a:spcPts val="4759"/>
              </a:lnSpc>
              <a:buFont typeface="Arial"/>
              <a:buChar char="⚬"/>
            </a:pPr>
            <a:r>
              <a:rPr lang="en-US" sz="3399">
                <a:solidFill>
                  <a:srgbClr val="256671"/>
                </a:solidFill>
                <a:latin typeface="Gotham"/>
                <a:ea typeface="Gotham"/>
                <a:cs typeface="Gotham"/>
                <a:sym typeface="Gotham"/>
              </a:rPr>
              <a:t>Political: 500 GW renewable target by 2030, subsidies</a:t>
            </a:r>
          </a:p>
          <a:p>
            <a:pPr marL="1468119" lvl="2" indent="-489373" algn="just">
              <a:lnSpc>
                <a:spcPts val="4759"/>
              </a:lnSpc>
              <a:buFont typeface="Arial"/>
              <a:buChar char="⚬"/>
            </a:pPr>
            <a:r>
              <a:rPr lang="en-US" sz="3399">
                <a:solidFill>
                  <a:srgbClr val="256671"/>
                </a:solidFill>
                <a:latin typeface="Gotham"/>
                <a:ea typeface="Gotham"/>
                <a:cs typeface="Gotham"/>
                <a:sym typeface="Gotham"/>
              </a:rPr>
              <a:t>Economic: Solar PV costs ↓ 80% since 2010</a:t>
            </a:r>
          </a:p>
          <a:p>
            <a:pPr marL="1468119" lvl="2" indent="-489373" algn="just">
              <a:lnSpc>
                <a:spcPts val="4759"/>
              </a:lnSpc>
              <a:buFont typeface="Arial"/>
              <a:buChar char="⚬"/>
            </a:pPr>
            <a:r>
              <a:rPr lang="en-US" sz="3399">
                <a:solidFill>
                  <a:srgbClr val="256671"/>
                </a:solidFill>
                <a:latin typeface="Gotham"/>
                <a:ea typeface="Gotham"/>
                <a:cs typeface="Gotham"/>
                <a:sym typeface="Gotham"/>
              </a:rPr>
              <a:t>Social: 250K jobs (2023) → 1M by 2025</a:t>
            </a:r>
          </a:p>
          <a:p>
            <a:pPr marL="1468119" lvl="2" indent="-489373" algn="just">
              <a:lnSpc>
                <a:spcPts val="4759"/>
              </a:lnSpc>
              <a:buFont typeface="Arial"/>
              <a:buChar char="⚬"/>
            </a:pPr>
            <a:r>
              <a:rPr lang="en-US" sz="3399">
                <a:solidFill>
                  <a:srgbClr val="256671"/>
                </a:solidFill>
                <a:latin typeface="Gotham"/>
                <a:ea typeface="Gotham"/>
                <a:cs typeface="Gotham"/>
                <a:sym typeface="Gotham"/>
              </a:rPr>
              <a:t>Technological: 20–22% panel efficiency, battery costs ↓ 89%</a:t>
            </a:r>
          </a:p>
          <a:p>
            <a:pPr marL="1468119" lvl="2" indent="-489373" algn="just">
              <a:lnSpc>
                <a:spcPts val="4759"/>
              </a:lnSpc>
              <a:buFont typeface="Arial"/>
              <a:buChar char="⚬"/>
            </a:pPr>
            <a:r>
              <a:rPr lang="en-US" sz="3399">
                <a:solidFill>
                  <a:srgbClr val="256671"/>
                </a:solidFill>
                <a:latin typeface="Gotham"/>
                <a:ea typeface="Gotham"/>
                <a:cs typeface="Gotham"/>
                <a:sym typeface="Gotham"/>
              </a:rPr>
              <a:t>Environmental: 37M tons CO₂ avoided (2021)</a:t>
            </a:r>
          </a:p>
          <a:p>
            <a:pPr marL="1468119" lvl="2" indent="-489373" algn="just">
              <a:lnSpc>
                <a:spcPts val="4759"/>
              </a:lnSpc>
              <a:buFont typeface="Arial"/>
              <a:buChar char="⚬"/>
            </a:pPr>
            <a:r>
              <a:rPr lang="en-US" sz="3399">
                <a:solidFill>
                  <a:srgbClr val="256671"/>
                </a:solidFill>
                <a:latin typeface="Gotham"/>
                <a:ea typeface="Gotham"/>
                <a:cs typeface="Gotham"/>
                <a:sym typeface="Gotham"/>
              </a:rPr>
              <a:t>Legal: Supportive policies, occasional tariff/payment delays</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UN SDGS OVERVIEW</a:t>
            </a:r>
          </a:p>
        </p:txBody>
      </p:sp>
      <p:sp>
        <p:nvSpPr>
          <p:cNvPr id="4" name="TextBox 4"/>
          <p:cNvSpPr txBox="1"/>
          <p:nvPr/>
        </p:nvSpPr>
        <p:spPr>
          <a:xfrm>
            <a:off x="1028700" y="2380040"/>
            <a:ext cx="16230600" cy="238061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Adopted in 2015 by UN</a:t>
            </a:r>
          </a:p>
          <a:p>
            <a:pPr marL="734059" lvl="1" indent="-367030" algn="just">
              <a:lnSpc>
                <a:spcPts val="4759"/>
              </a:lnSpc>
              <a:buFont typeface="Arial"/>
              <a:buChar char="•"/>
            </a:pPr>
            <a:r>
              <a:rPr lang="en-US" sz="3399">
                <a:solidFill>
                  <a:srgbClr val="256671"/>
                </a:solidFill>
                <a:latin typeface="Gotham"/>
                <a:ea typeface="Gotham"/>
                <a:cs typeface="Gotham"/>
                <a:sym typeface="Gotham"/>
              </a:rPr>
              <a:t>17 universal goals: poverty, planet protection, prosperity</a:t>
            </a:r>
          </a:p>
          <a:p>
            <a:pPr marL="734059" lvl="1" indent="-367030" algn="just">
              <a:lnSpc>
                <a:spcPts val="4759"/>
              </a:lnSpc>
              <a:buFont typeface="Arial"/>
              <a:buChar char="•"/>
            </a:pPr>
            <a:r>
              <a:rPr lang="en-US" sz="3399">
                <a:solidFill>
                  <a:srgbClr val="256671"/>
                </a:solidFill>
                <a:latin typeface="Gotham"/>
                <a:ea typeface="Gotham"/>
                <a:cs typeface="Gotham"/>
                <a:sym typeface="Gotham"/>
              </a:rPr>
              <a:t>Integrated approach (social, economic, environmental)</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599"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CHOSEN GOAL – SDG 13 (CLIMATE ACTION)</a:t>
            </a:r>
          </a:p>
        </p:txBody>
      </p:sp>
      <p:sp>
        <p:nvSpPr>
          <p:cNvPr id="4" name="TextBox 4"/>
          <p:cNvSpPr txBox="1"/>
          <p:nvPr/>
        </p:nvSpPr>
        <p:spPr>
          <a:xfrm>
            <a:off x="1028700" y="2380040"/>
            <a:ext cx="16230600" cy="418084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Mission: “Take urgent action to combat climate change and its impacts”</a:t>
            </a:r>
          </a:p>
          <a:p>
            <a:pPr marL="734059" lvl="1" indent="-367030" algn="just">
              <a:lnSpc>
                <a:spcPts val="4759"/>
              </a:lnSpc>
              <a:buFont typeface="Arial"/>
              <a:buChar char="•"/>
            </a:pPr>
            <a:r>
              <a:rPr lang="en-US" sz="3399">
                <a:solidFill>
                  <a:srgbClr val="256671"/>
                </a:solidFill>
                <a:latin typeface="Gotham"/>
                <a:ea typeface="Gotham"/>
                <a:cs typeface="Gotham"/>
                <a:sym typeface="Gotham"/>
              </a:rPr>
              <a:t>Rationale:</a:t>
            </a:r>
          </a:p>
          <a:p>
            <a:pPr marL="1468119" lvl="2" indent="-489373" algn="just">
              <a:lnSpc>
                <a:spcPts val="4759"/>
              </a:lnSpc>
              <a:buFont typeface="Arial"/>
              <a:buChar char="⚬"/>
            </a:pPr>
            <a:r>
              <a:rPr lang="en-US" sz="3399">
                <a:solidFill>
                  <a:srgbClr val="256671"/>
                </a:solidFill>
                <a:latin typeface="Gotham"/>
                <a:ea typeface="Gotham"/>
                <a:cs typeface="Gotham"/>
                <a:sym typeface="Gotham"/>
              </a:rPr>
              <a:t>Directly reduces GHG emissions</a:t>
            </a:r>
          </a:p>
          <a:p>
            <a:pPr marL="1468119" lvl="2" indent="-489373" algn="just">
              <a:lnSpc>
                <a:spcPts val="4759"/>
              </a:lnSpc>
              <a:buFont typeface="Arial"/>
              <a:buChar char="⚬"/>
            </a:pPr>
            <a:r>
              <a:rPr lang="en-US" sz="3399">
                <a:solidFill>
                  <a:srgbClr val="256671"/>
                </a:solidFill>
                <a:latin typeface="Gotham"/>
                <a:ea typeface="Gotham"/>
                <a:cs typeface="Gotham"/>
                <a:sym typeface="Gotham"/>
              </a:rPr>
              <a:t>India vulnerable to climate change effects</a:t>
            </a:r>
          </a:p>
          <a:p>
            <a:pPr marL="1468119" lvl="2" indent="-489373" algn="just">
              <a:lnSpc>
                <a:spcPts val="4759"/>
              </a:lnSpc>
              <a:buFont typeface="Arial"/>
              <a:buChar char="⚬"/>
            </a:pPr>
            <a:r>
              <a:rPr lang="en-US" sz="3399">
                <a:solidFill>
                  <a:srgbClr val="256671"/>
                </a:solidFill>
                <a:latin typeface="Gotham"/>
                <a:ea typeface="Gotham"/>
                <a:cs typeface="Gotham"/>
                <a:sym typeface="Gotham"/>
              </a:rPr>
              <a:t>Aligns with Paris Agreement commitments</a:t>
            </a:r>
          </a:p>
          <a:p>
            <a:pPr marL="1468119" lvl="2" indent="-489373" algn="just">
              <a:lnSpc>
                <a:spcPts val="4759"/>
              </a:lnSpc>
              <a:buFont typeface="Arial"/>
              <a:buChar char="⚬"/>
            </a:pPr>
            <a:r>
              <a:rPr lang="en-US" sz="3399">
                <a:solidFill>
                  <a:srgbClr val="256671"/>
                </a:solidFill>
                <a:latin typeface="Gotham"/>
                <a:ea typeface="Gotham"/>
                <a:cs typeface="Gotham"/>
                <a:sym typeface="Gotham"/>
              </a:rPr>
              <a:t>Growing business and impact opportunity</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SDG 13 – TARGETS</a:t>
            </a:r>
          </a:p>
        </p:txBody>
      </p:sp>
      <p:sp>
        <p:nvSpPr>
          <p:cNvPr id="4" name="TextBox 4"/>
          <p:cNvSpPr txBox="1"/>
          <p:nvPr/>
        </p:nvSpPr>
        <p:spPr>
          <a:xfrm>
            <a:off x="1028700" y="2380040"/>
            <a:ext cx="16230600" cy="3580765"/>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13.1: Strengthen resilience to climate hazards</a:t>
            </a:r>
          </a:p>
          <a:p>
            <a:pPr marL="734059" lvl="1" indent="-367030" algn="just">
              <a:lnSpc>
                <a:spcPts val="4759"/>
              </a:lnSpc>
              <a:buFont typeface="Arial"/>
              <a:buChar char="•"/>
            </a:pPr>
            <a:r>
              <a:rPr lang="en-US" sz="3399">
                <a:solidFill>
                  <a:srgbClr val="256671"/>
                </a:solidFill>
                <a:latin typeface="Gotham"/>
                <a:ea typeface="Gotham"/>
                <a:cs typeface="Gotham"/>
                <a:sym typeface="Gotham"/>
              </a:rPr>
              <a:t>13.2: Integrate climate change in policies &amp; planning</a:t>
            </a:r>
          </a:p>
          <a:p>
            <a:pPr marL="734059" lvl="1" indent="-367030" algn="just">
              <a:lnSpc>
                <a:spcPts val="4759"/>
              </a:lnSpc>
              <a:buFont typeface="Arial"/>
              <a:buChar char="•"/>
            </a:pPr>
            <a:r>
              <a:rPr lang="en-US" sz="3399">
                <a:solidFill>
                  <a:srgbClr val="256671"/>
                </a:solidFill>
                <a:latin typeface="Gotham"/>
                <a:ea typeface="Gotham"/>
                <a:cs typeface="Gotham"/>
                <a:sym typeface="Gotham"/>
              </a:rPr>
              <a:t>13.3: Education and awareness on climate change</a:t>
            </a:r>
          </a:p>
          <a:p>
            <a:pPr marL="734059" lvl="1" indent="-367030" algn="just">
              <a:lnSpc>
                <a:spcPts val="4759"/>
              </a:lnSpc>
              <a:buFont typeface="Arial"/>
              <a:buChar char="•"/>
            </a:pPr>
            <a:r>
              <a:rPr lang="en-US" sz="3399">
                <a:solidFill>
                  <a:srgbClr val="256671"/>
                </a:solidFill>
                <a:latin typeface="Gotham"/>
                <a:ea typeface="Gotham"/>
                <a:cs typeface="Gotham"/>
                <a:sym typeface="Gotham"/>
              </a:rPr>
              <a:t>13.a: Climate finance commitments</a:t>
            </a:r>
          </a:p>
          <a:p>
            <a:pPr marL="734059" lvl="1" indent="-367030" algn="just">
              <a:lnSpc>
                <a:spcPts val="4759"/>
              </a:lnSpc>
              <a:buFont typeface="Arial"/>
              <a:buChar char="•"/>
            </a:pPr>
            <a:r>
              <a:rPr lang="en-US" sz="3399">
                <a:solidFill>
                  <a:srgbClr val="256671"/>
                </a:solidFill>
                <a:latin typeface="Gotham"/>
                <a:ea typeface="Gotham"/>
                <a:cs typeface="Gotham"/>
                <a:sym typeface="Gotham"/>
              </a:rPr>
              <a:t>13.b: Build capacity in developing countries</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B423"/>
        </a:solidFill>
        <a:effectLst/>
      </p:bgPr>
    </p:bg>
    <p:spTree>
      <p:nvGrpSpPr>
        <p:cNvPr id="1" name=""/>
        <p:cNvGrpSpPr/>
        <p:nvPr/>
      </p:nvGrpSpPr>
      <p:grpSpPr>
        <a:xfrm>
          <a:off x="0" y="0"/>
          <a:ext cx="0" cy="0"/>
          <a:chOff x="0" y="0"/>
          <a:chExt cx="0" cy="0"/>
        </a:xfrm>
      </p:grpSpPr>
      <p:sp>
        <p:nvSpPr>
          <p:cNvPr id="2" name="Freeform 2"/>
          <p:cNvSpPr/>
          <p:nvPr/>
        </p:nvSpPr>
        <p:spPr>
          <a:xfrm>
            <a:off x="1703642" y="-513273"/>
            <a:ext cx="28550447" cy="11313545"/>
          </a:xfrm>
          <a:custGeom>
            <a:avLst/>
            <a:gdLst/>
            <a:ahLst/>
            <a:cxnLst/>
            <a:rect l="l" t="t" r="r" b="b"/>
            <a:pathLst>
              <a:path w="28550447" h="11313545">
                <a:moveTo>
                  <a:pt x="0" y="0"/>
                </a:moveTo>
                <a:lnTo>
                  <a:pt x="28550447" y="0"/>
                </a:lnTo>
                <a:lnTo>
                  <a:pt x="28550447" y="11313546"/>
                </a:lnTo>
                <a:lnTo>
                  <a:pt x="0" y="11313546"/>
                </a:lnTo>
                <a:lnTo>
                  <a:pt x="0" y="0"/>
                </a:lnTo>
                <a:close/>
              </a:path>
            </a:pathLst>
          </a:custGeom>
          <a:blipFill>
            <a:blip r:embed="rId2">
              <a:extLst>
                <a:ext uri="{96DAC541-7B7A-43D3-8B79-37D633B846F1}">
                  <asvg:svgBlip xmlns:asvg="http://schemas.microsoft.com/office/drawing/2016/SVG/main" r:embed="rId3"/>
                </a:ext>
              </a:extLst>
            </a:blip>
            <a:stretch>
              <a:fillRect t="-49969" b="-59256"/>
            </a:stretch>
          </a:blipFill>
        </p:spPr>
        <p:txBody>
          <a:bodyPr/>
          <a:lstStyle/>
          <a:p>
            <a:endParaRPr lang="en-IN"/>
          </a:p>
        </p:txBody>
      </p:sp>
      <p:sp>
        <p:nvSpPr>
          <p:cNvPr id="3" name="TextBox 3"/>
          <p:cNvSpPr txBox="1"/>
          <p:nvPr/>
        </p:nvSpPr>
        <p:spPr>
          <a:xfrm>
            <a:off x="1028700" y="716915"/>
            <a:ext cx="16230600" cy="679450"/>
          </a:xfrm>
          <a:prstGeom prst="rect">
            <a:avLst/>
          </a:prstGeom>
        </p:spPr>
        <p:txBody>
          <a:bodyPr wrap="square" lIns="0" tIns="0" rIns="0" bIns="0" rtlCol="0" anchor="t">
            <a:spAutoFit/>
          </a:bodyPr>
          <a:lstStyle/>
          <a:p>
            <a:pPr algn="ctr">
              <a:lnSpc>
                <a:spcPts val="5599"/>
              </a:lnSpc>
              <a:spcBef>
                <a:spcPct val="0"/>
              </a:spcBef>
            </a:pPr>
            <a:r>
              <a:rPr lang="en-US" sz="3999" dirty="0">
                <a:solidFill>
                  <a:srgbClr val="256671"/>
                </a:solidFill>
                <a:latin typeface="Gotham"/>
                <a:ea typeface="Gotham"/>
                <a:cs typeface="Gotham"/>
                <a:sym typeface="Gotham"/>
              </a:rPr>
              <a:t> CONTRIBUTION PLAN</a:t>
            </a:r>
          </a:p>
        </p:txBody>
      </p:sp>
      <p:sp>
        <p:nvSpPr>
          <p:cNvPr id="4" name="TextBox 4"/>
          <p:cNvSpPr txBox="1"/>
          <p:nvPr/>
        </p:nvSpPr>
        <p:spPr>
          <a:xfrm>
            <a:off x="1028700" y="2380040"/>
            <a:ext cx="16230600" cy="5380990"/>
          </a:xfrm>
          <a:prstGeom prst="rect">
            <a:avLst/>
          </a:prstGeom>
        </p:spPr>
        <p:txBody>
          <a:bodyPr lIns="0" tIns="0" rIns="0" bIns="0" rtlCol="0" anchor="t">
            <a:spAutoFit/>
          </a:bodyPr>
          <a:lstStyle/>
          <a:p>
            <a:pPr marL="734059" lvl="1" indent="-367030" algn="just">
              <a:lnSpc>
                <a:spcPts val="4759"/>
              </a:lnSpc>
              <a:buFont typeface="Arial"/>
              <a:buChar char="•"/>
            </a:pPr>
            <a:r>
              <a:rPr lang="en-US" sz="3399">
                <a:solidFill>
                  <a:srgbClr val="256671"/>
                </a:solidFill>
                <a:latin typeface="Gotham"/>
                <a:ea typeface="Gotham"/>
                <a:cs typeface="Gotham"/>
                <a:sym typeface="Gotham"/>
              </a:rPr>
              <a:t>Target 13.2:</a:t>
            </a:r>
          </a:p>
          <a:p>
            <a:pPr marL="1468119" lvl="2" indent="-489373" algn="just">
              <a:lnSpc>
                <a:spcPts val="4759"/>
              </a:lnSpc>
              <a:buFont typeface="Arial"/>
              <a:buChar char="⚬"/>
            </a:pPr>
            <a:r>
              <a:rPr lang="en-US" sz="3399">
                <a:solidFill>
                  <a:srgbClr val="256671"/>
                </a:solidFill>
                <a:latin typeface="Gotham"/>
                <a:ea typeface="Gotham"/>
                <a:cs typeface="Gotham"/>
                <a:sym typeface="Gotham"/>
              </a:rPr>
              <a:t>Affordable rooftop kits for rural households</a:t>
            </a:r>
          </a:p>
          <a:p>
            <a:pPr marL="1468119" lvl="2" indent="-489373" algn="just">
              <a:lnSpc>
                <a:spcPts val="4759"/>
              </a:lnSpc>
              <a:buFont typeface="Arial"/>
              <a:buChar char="⚬"/>
            </a:pPr>
            <a:r>
              <a:rPr lang="en-US" sz="3399">
                <a:solidFill>
                  <a:srgbClr val="256671"/>
                </a:solidFill>
                <a:latin typeface="Gotham"/>
                <a:ea typeface="Gotham"/>
                <a:cs typeface="Gotham"/>
                <a:sym typeface="Gotham"/>
              </a:rPr>
              <a:t>Solar in public buildings (state agency partnerships)</a:t>
            </a:r>
          </a:p>
          <a:p>
            <a:pPr marL="1468119" lvl="2" indent="-489373" algn="just">
              <a:lnSpc>
                <a:spcPts val="4759"/>
              </a:lnSpc>
              <a:buFont typeface="Arial"/>
              <a:buChar char="⚬"/>
            </a:pPr>
            <a:r>
              <a:rPr lang="en-US" sz="3399">
                <a:solidFill>
                  <a:srgbClr val="256671"/>
                </a:solidFill>
                <a:latin typeface="Gotham"/>
                <a:ea typeface="Gotham"/>
                <a:cs typeface="Gotham"/>
                <a:sym typeface="Gotham"/>
              </a:rPr>
              <a:t>Advocate for solar policy incentives</a:t>
            </a:r>
          </a:p>
          <a:p>
            <a:pPr marL="734059" lvl="1" indent="-367030" algn="just">
              <a:lnSpc>
                <a:spcPts val="4759"/>
              </a:lnSpc>
              <a:buFont typeface="Arial"/>
              <a:buChar char="•"/>
            </a:pPr>
            <a:r>
              <a:rPr lang="en-US" sz="3399">
                <a:solidFill>
                  <a:srgbClr val="256671"/>
                </a:solidFill>
                <a:latin typeface="Gotham"/>
                <a:ea typeface="Gotham"/>
                <a:cs typeface="Gotham"/>
                <a:sym typeface="Gotham"/>
              </a:rPr>
              <a:t>Target 13.3:</a:t>
            </a:r>
          </a:p>
          <a:p>
            <a:pPr marL="1468119" lvl="2" indent="-489373" algn="just">
              <a:lnSpc>
                <a:spcPts val="4759"/>
              </a:lnSpc>
              <a:buFont typeface="Arial"/>
              <a:buChar char="⚬"/>
            </a:pPr>
            <a:r>
              <a:rPr lang="en-US" sz="3399">
                <a:solidFill>
                  <a:srgbClr val="256671"/>
                </a:solidFill>
                <a:latin typeface="Gotham"/>
                <a:ea typeface="Gotham"/>
                <a:cs typeface="Gotham"/>
                <a:sym typeface="Gotham"/>
              </a:rPr>
              <a:t>Launch “Solar for Climate” awareness campaign</a:t>
            </a:r>
          </a:p>
          <a:p>
            <a:pPr marL="1468119" lvl="2" indent="-489373" algn="just">
              <a:lnSpc>
                <a:spcPts val="4759"/>
              </a:lnSpc>
              <a:buFont typeface="Arial"/>
              <a:buChar char="⚬"/>
            </a:pPr>
            <a:r>
              <a:rPr lang="en-US" sz="3399">
                <a:solidFill>
                  <a:srgbClr val="256671"/>
                </a:solidFill>
                <a:latin typeface="Gotham"/>
                <a:ea typeface="Gotham"/>
                <a:cs typeface="Gotham"/>
                <a:sym typeface="Gotham"/>
              </a:rPr>
              <a:t>Train youth as certified solar technicians</a:t>
            </a:r>
          </a:p>
          <a:p>
            <a:pPr marL="1468119" lvl="2" indent="-489373" algn="just">
              <a:lnSpc>
                <a:spcPts val="4759"/>
              </a:lnSpc>
              <a:buFont typeface="Arial"/>
              <a:buChar char="⚬"/>
            </a:pPr>
            <a:r>
              <a:rPr lang="en-US" sz="3399">
                <a:solidFill>
                  <a:srgbClr val="256671"/>
                </a:solidFill>
                <a:latin typeface="Gotham"/>
                <a:ea typeface="Gotham"/>
                <a:cs typeface="Gotham"/>
                <a:sym typeface="Gotham"/>
              </a:rPr>
              <a:t>Build carbon-tracking mobile app</a:t>
            </a:r>
          </a:p>
          <a:p>
            <a:pPr algn="just">
              <a:lnSpc>
                <a:spcPts val="4759"/>
              </a:lnSpc>
              <a:spcBef>
                <a:spcPct val="0"/>
              </a:spcBef>
            </a:pPr>
            <a:endParaRPr lang="en-US" sz="3399">
              <a:solidFill>
                <a:srgbClr val="256671"/>
              </a:solidFill>
              <a:latin typeface="Gotham"/>
              <a:ea typeface="Gotham"/>
              <a:cs typeface="Gotham"/>
              <a:sym typeface="Gotham"/>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1804</Words>
  <Application>Microsoft Office PowerPoint</Application>
  <PresentationFormat>Custom</PresentationFormat>
  <Paragraphs>187</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Times New Roman Condensed</vt:lpstr>
      <vt:lpstr>Gotham</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Minimalist Professional Tech Start-Up Pitch Deck Presentation</dc:title>
  <dc:creator>ROHIT GHOSH_MBA25084</dc:creator>
  <cp:lastModifiedBy>ROHIT GHOSH</cp:lastModifiedBy>
  <cp:revision>13</cp:revision>
  <dcterms:created xsi:type="dcterms:W3CDTF">2006-08-16T00:00:00Z</dcterms:created>
  <dcterms:modified xsi:type="dcterms:W3CDTF">2025-08-29T15:31:39Z</dcterms:modified>
  <dc:identifier>DAGxdQL_6oI</dc:identifier>
</cp:coreProperties>
</file>

<file path=docProps/thumbnail.jpeg>
</file>